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771" r:id="rId2"/>
    <p:sldId id="757" r:id="rId3"/>
    <p:sldId id="797" r:id="rId4"/>
    <p:sldId id="808" r:id="rId5"/>
    <p:sldId id="798" r:id="rId6"/>
    <p:sldId id="799" r:id="rId7"/>
    <p:sldId id="782" r:id="rId8"/>
    <p:sldId id="721" r:id="rId9"/>
    <p:sldId id="674" r:id="rId10"/>
    <p:sldId id="679" r:id="rId11"/>
    <p:sldId id="651" r:id="rId12"/>
    <p:sldId id="763" r:id="rId13"/>
    <p:sldId id="630" r:id="rId14"/>
    <p:sldId id="774" r:id="rId15"/>
    <p:sldId id="633" r:id="rId16"/>
    <p:sldId id="268" r:id="rId17"/>
    <p:sldId id="764" r:id="rId18"/>
    <p:sldId id="765" r:id="rId19"/>
    <p:sldId id="779" r:id="rId20"/>
    <p:sldId id="776" r:id="rId21"/>
    <p:sldId id="735" r:id="rId22"/>
    <p:sldId id="790" r:id="rId23"/>
    <p:sldId id="791" r:id="rId24"/>
    <p:sldId id="775" r:id="rId25"/>
    <p:sldId id="778" r:id="rId26"/>
    <p:sldId id="740" r:id="rId27"/>
    <p:sldId id="742" r:id="rId28"/>
    <p:sldId id="743" r:id="rId29"/>
    <p:sldId id="760" r:id="rId30"/>
    <p:sldId id="795" r:id="rId31"/>
    <p:sldId id="796" r:id="rId32"/>
    <p:sldId id="780" r:id="rId33"/>
    <p:sldId id="768" r:id="rId34"/>
    <p:sldId id="801" r:id="rId35"/>
    <p:sldId id="807" r:id="rId36"/>
    <p:sldId id="802" r:id="rId37"/>
    <p:sldId id="803" r:id="rId38"/>
    <p:sldId id="7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27C8B9-9CCD-CB03-A68E-DFCD9DD5124D}" name="Karey O'Hara" initials="KO" userId="S::klohara@asurite.asu.edu::6e43d1de-4f8f-4520-897d-5fc3187450b2" providerId="AD"/>
  <p188:author id="{9A1FADFB-1CCD-DE0B-B746-0AF045E17FDD}" name="Sharlene Wolchik" initials="SW" userId="6fa4ba4e7b5c8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84626" autoAdjust="0"/>
  </p:normalViewPr>
  <p:slideViewPr>
    <p:cSldViewPr snapToGrid="0">
      <p:cViewPr varScale="1">
        <p:scale>
          <a:sx n="62" d="100"/>
          <a:sy n="62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Mothers</a:t>
            </a:r>
            <a:r>
              <a:rPr lang="en-US" b="1" baseline="0"/>
              <a:t> and Fathers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Mothers and Fathers</a:t>
            </a:r>
          </a:p>
        </c:rich>
      </c:tx>
      <c:layout>
        <c:manualLayout>
          <c:xMode val="edge"/>
          <c:yMode val="edge"/>
          <c:x val="0.1830496665197113"/>
          <c:y val="6.8235282992672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E-E248-9442-71E6100BC7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BE-E248-9442-71E6100BC7B9}"/>
              </c:ext>
            </c:extLst>
          </c:dPt>
          <c:dLbls>
            <c:dLbl>
              <c:idx val="0"/>
              <c:layout>
                <c:manualLayout>
                  <c:x val="-0.21880998080614203"/>
                  <c:y val="-4.04924905220180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44145873320539"/>
                      <c:h val="0.27662037037037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BE-E248-9442-71E6100BC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Sheet1!$A$5:$A$6</c:f>
              <c:strCache>
                <c:ptCount val="2"/>
                <c:pt idx="0">
                  <c:v>Mothers</c:v>
                </c:pt>
                <c:pt idx="1">
                  <c:v>Fathers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81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E-E248-9442-71E6100BC7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Children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82-8A47-B9E8-72370609D0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82-8A47-B9E8-72370609D02F}"/>
              </c:ext>
            </c:extLst>
          </c:dPt>
          <c:dLbls>
            <c:dLbl>
              <c:idx val="0"/>
              <c:layout>
                <c:manualLayout>
                  <c:x val="-0.16814807524059491"/>
                  <c:y val="2.54589530475357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82-8A47-B9E8-72370609D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Sheet1!$A$18:$A$19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Sheet1!$B$18:$B$19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2-8A47-B9E8-72370609D0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Mothers</a:t>
            </a:r>
            <a:r>
              <a:rPr lang="en-US" b="1" baseline="0"/>
              <a:t> and Fathers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Race &amp;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7A-CE4A-A49B-5EFA2133F5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A-CE4A-A49B-5EFA2133F5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7A-CE4A-A49B-5EFA2133F537}"/>
              </c:ext>
            </c:extLst>
          </c:dPt>
          <c:dLbls>
            <c:dLbl>
              <c:idx val="0"/>
              <c:layout>
                <c:manualLayout>
                  <c:x val="-0.22271108046304477"/>
                  <c:y val="-0.125079743499157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43185283748215"/>
                      <c:h val="0.326821265271992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7A-CE4A-A49B-5EFA2133F537}"/>
                </c:ext>
              </c:extLst>
            </c:dLbl>
            <c:dLbl>
              <c:idx val="1"/>
              <c:layout>
                <c:manualLayout>
                  <c:x val="-2.267848991365673E-3"/>
                  <c:y val="0.150447707326743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8129172966245"/>
                      <c:h val="0.2484448429148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7A-CE4A-A49B-5EFA2133F537}"/>
                </c:ext>
              </c:extLst>
            </c:dLbl>
            <c:dLbl>
              <c:idx val="2"/>
              <c:layout>
                <c:manualLayout>
                  <c:x val="7.4524706984913894E-4"/>
                  <c:y val="8.73885497230898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437142866392773"/>
                      <c:h val="0.27983518829632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7A-CE4A-A49B-5EFA2133F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Sheet1!$A$8:$A$10</c:f>
              <c:strCache>
                <c:ptCount val="3"/>
                <c:pt idx="0">
                  <c:v>non-Hispanic White</c:v>
                </c:pt>
                <c:pt idx="1">
                  <c:v>Hispanic</c:v>
                </c:pt>
                <c:pt idx="2">
                  <c:v>Another race/ethnicity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78</c:v>
                </c:pt>
                <c:pt idx="1">
                  <c:v>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7A-CE4A-A49B-5EFA2133F5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Education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F-D749-842D-19DE25C3B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F-D749-842D-19DE25C3B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F-D749-842D-19DE25C3B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F-D749-842D-19DE25C3B0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F-D749-842D-19DE25C3B013}"/>
              </c:ext>
            </c:extLst>
          </c:dPt>
          <c:cat>
            <c:strRef>
              <c:f>Sheet1!$A$12:$A$16</c:f>
              <c:strCache>
                <c:ptCount val="5"/>
                <c:pt idx="0">
                  <c:v>less than GED or HS diploma</c:v>
                </c:pt>
                <c:pt idx="1">
                  <c:v>GED or HS diploma</c:v>
                </c:pt>
                <c:pt idx="2">
                  <c:v>associate degree</c:v>
                </c:pt>
                <c:pt idx="3">
                  <c:v>some college or vocational training</c:v>
                </c:pt>
                <c:pt idx="4">
                  <c:v>bachelor's degree or higher</c:v>
                </c:pt>
              </c:strCache>
            </c:strRef>
          </c:cat>
          <c:val>
            <c:numRef>
              <c:f>Sheet1!$B$12:$B$16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17</c:v>
                </c:pt>
                <c:pt idx="3">
                  <c:v>29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6F-D749-842D-19DE25C3B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8109365786426248"/>
          <c:w val="1"/>
          <c:h val="0.39364294493346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159A6-2AB7-4AC8-9C13-95B6390516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777D3E-174D-4B09-9843-5A0081AACD97}">
      <dgm:prSet/>
      <dgm:spPr/>
      <dgm:t>
        <a:bodyPr/>
        <a:lstStyle/>
        <a:p>
          <a:r>
            <a:rPr lang="en-US"/>
            <a:t>Sharlene Wolchik</a:t>
          </a:r>
        </a:p>
      </dgm:t>
    </dgm:pt>
    <dgm:pt modelId="{8A167FB5-6495-4229-8D17-83EF875C31B1}" type="parTrans" cxnId="{F89D59B2-0A01-4A0C-8D43-E3119F7B9917}">
      <dgm:prSet/>
      <dgm:spPr/>
      <dgm:t>
        <a:bodyPr/>
        <a:lstStyle/>
        <a:p>
          <a:endParaRPr lang="en-US"/>
        </a:p>
      </dgm:t>
    </dgm:pt>
    <dgm:pt modelId="{D29521ED-AE11-4BCD-94DC-64B34C9AA646}" type="sibTrans" cxnId="{F89D59B2-0A01-4A0C-8D43-E3119F7B9917}">
      <dgm:prSet/>
      <dgm:spPr/>
      <dgm:t>
        <a:bodyPr/>
        <a:lstStyle/>
        <a:p>
          <a:endParaRPr lang="en-US"/>
        </a:p>
      </dgm:t>
    </dgm:pt>
    <dgm:pt modelId="{CA65ABA4-B113-4E5D-BC70-2CB91BE231AE}">
      <dgm:prSet/>
      <dgm:spPr/>
      <dgm:t>
        <a:bodyPr/>
        <a:lstStyle/>
        <a:p>
          <a:r>
            <a:rPr lang="en-US"/>
            <a:t>Michele Porter</a:t>
          </a:r>
        </a:p>
      </dgm:t>
    </dgm:pt>
    <dgm:pt modelId="{1087AEBD-7C33-4F97-A167-F202A03EDCE7}" type="parTrans" cxnId="{2902C6F7-4F06-472B-ABC7-9AD87BBB8C79}">
      <dgm:prSet/>
      <dgm:spPr/>
      <dgm:t>
        <a:bodyPr/>
        <a:lstStyle/>
        <a:p>
          <a:endParaRPr lang="en-US"/>
        </a:p>
      </dgm:t>
    </dgm:pt>
    <dgm:pt modelId="{10716929-AC84-4D90-9F87-02961B60251B}" type="sibTrans" cxnId="{2902C6F7-4F06-472B-ABC7-9AD87BBB8C79}">
      <dgm:prSet/>
      <dgm:spPr/>
      <dgm:t>
        <a:bodyPr/>
        <a:lstStyle/>
        <a:p>
          <a:endParaRPr lang="en-US"/>
        </a:p>
      </dgm:t>
    </dgm:pt>
    <dgm:pt modelId="{890354DD-A1D1-44CB-92A2-272E82DC585B}">
      <dgm:prSet/>
      <dgm:spPr/>
      <dgm:t>
        <a:bodyPr/>
        <a:lstStyle/>
        <a:p>
          <a:r>
            <a:rPr lang="en-US"/>
            <a:t>Emily Winslow</a:t>
          </a:r>
        </a:p>
      </dgm:t>
    </dgm:pt>
    <dgm:pt modelId="{C0B89D32-6875-44F9-9F45-81DA806F6CE6}" type="parTrans" cxnId="{6FCED4ED-BF29-4445-8E83-E1180629C777}">
      <dgm:prSet/>
      <dgm:spPr/>
      <dgm:t>
        <a:bodyPr/>
        <a:lstStyle/>
        <a:p>
          <a:endParaRPr lang="en-US"/>
        </a:p>
      </dgm:t>
    </dgm:pt>
    <dgm:pt modelId="{FF9752F7-C5A1-47CB-8A83-228C33AED178}" type="sibTrans" cxnId="{6FCED4ED-BF29-4445-8E83-E1180629C777}">
      <dgm:prSet/>
      <dgm:spPr/>
      <dgm:t>
        <a:bodyPr/>
        <a:lstStyle/>
        <a:p>
          <a:endParaRPr lang="en-US"/>
        </a:p>
      </dgm:t>
    </dgm:pt>
    <dgm:pt modelId="{4C3D050A-167C-4EA4-84E2-2014E04F0048}">
      <dgm:prSet/>
      <dgm:spPr/>
      <dgm:t>
        <a:bodyPr/>
        <a:lstStyle/>
        <a:p>
          <a:r>
            <a:rPr lang="en-US"/>
            <a:t>Jenn Yun-Tein</a:t>
          </a:r>
        </a:p>
      </dgm:t>
    </dgm:pt>
    <dgm:pt modelId="{FDCAD7FD-0A62-4A71-AD52-B3AD8C4EF128}" type="parTrans" cxnId="{8A68A8EA-6924-4CF8-84F6-5995ED48E777}">
      <dgm:prSet/>
      <dgm:spPr/>
      <dgm:t>
        <a:bodyPr/>
        <a:lstStyle/>
        <a:p>
          <a:endParaRPr lang="en-US"/>
        </a:p>
      </dgm:t>
    </dgm:pt>
    <dgm:pt modelId="{7BF25D33-8EF2-41B8-BF19-AE8423E98BEF}" type="sibTrans" cxnId="{8A68A8EA-6924-4CF8-84F6-5995ED48E777}">
      <dgm:prSet/>
      <dgm:spPr/>
      <dgm:t>
        <a:bodyPr/>
        <a:lstStyle/>
        <a:p>
          <a:endParaRPr lang="en-US"/>
        </a:p>
      </dgm:t>
    </dgm:pt>
    <dgm:pt modelId="{F031AEC2-AD6A-4A42-8B1B-186A01BBBBDD}">
      <dgm:prSet/>
      <dgm:spPr/>
      <dgm:t>
        <a:bodyPr/>
        <a:lstStyle/>
        <a:p>
          <a:r>
            <a:rPr lang="en-US"/>
            <a:t>Karey O’Hara</a:t>
          </a:r>
        </a:p>
      </dgm:t>
    </dgm:pt>
    <dgm:pt modelId="{8F4DAED0-64E0-48AB-B03D-64A981E35B50}" type="parTrans" cxnId="{7DD496AB-A0E2-487C-BA29-1B8CCFFE6A89}">
      <dgm:prSet/>
      <dgm:spPr/>
      <dgm:t>
        <a:bodyPr/>
        <a:lstStyle/>
        <a:p>
          <a:endParaRPr lang="en-US"/>
        </a:p>
      </dgm:t>
    </dgm:pt>
    <dgm:pt modelId="{7C6D074E-ADF0-45AE-87F4-1159B87FA066}" type="sibTrans" cxnId="{7DD496AB-A0E2-487C-BA29-1B8CCFFE6A89}">
      <dgm:prSet/>
      <dgm:spPr/>
      <dgm:t>
        <a:bodyPr/>
        <a:lstStyle/>
        <a:p>
          <a:endParaRPr lang="en-US"/>
        </a:p>
      </dgm:t>
    </dgm:pt>
    <dgm:pt modelId="{BA11D7D3-1566-4B1A-924F-4DAD163A3937}" type="pres">
      <dgm:prSet presAssocID="{73D159A6-2AB7-4AC8-9C13-95B639051697}" presName="linear" presStyleCnt="0">
        <dgm:presLayoutVars>
          <dgm:animLvl val="lvl"/>
          <dgm:resizeHandles val="exact"/>
        </dgm:presLayoutVars>
      </dgm:prSet>
      <dgm:spPr/>
    </dgm:pt>
    <dgm:pt modelId="{6DD893A2-8450-45FA-8BCB-404269490DE1}" type="pres">
      <dgm:prSet presAssocID="{E4777D3E-174D-4B09-9843-5A0081AACD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4935E6F-7F4A-4DFE-B014-E832786E280E}" type="pres">
      <dgm:prSet presAssocID="{D29521ED-AE11-4BCD-94DC-64B34C9AA646}" presName="spacer" presStyleCnt="0"/>
      <dgm:spPr/>
    </dgm:pt>
    <dgm:pt modelId="{E2963990-4058-43CD-8A82-42F5E419A10A}" type="pres">
      <dgm:prSet presAssocID="{CA65ABA4-B113-4E5D-BC70-2CB91BE231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6B617C-3CBB-4BAA-A2DD-E6C655B7A5A1}" type="pres">
      <dgm:prSet presAssocID="{10716929-AC84-4D90-9F87-02961B60251B}" presName="spacer" presStyleCnt="0"/>
      <dgm:spPr/>
    </dgm:pt>
    <dgm:pt modelId="{DD836AA6-E27C-48AA-8D0F-463EC541A65D}" type="pres">
      <dgm:prSet presAssocID="{890354DD-A1D1-44CB-92A2-272E82DC58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0B8583-43DF-4A29-A4C8-492E49F73F89}" type="pres">
      <dgm:prSet presAssocID="{FF9752F7-C5A1-47CB-8A83-228C33AED178}" presName="spacer" presStyleCnt="0"/>
      <dgm:spPr/>
    </dgm:pt>
    <dgm:pt modelId="{598B35A6-9077-44DC-9384-0EB876570A91}" type="pres">
      <dgm:prSet presAssocID="{4C3D050A-167C-4EA4-84E2-2014E04F004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D93005-1693-4DBE-AD45-BDF75EE26F3A}" type="pres">
      <dgm:prSet presAssocID="{7BF25D33-8EF2-41B8-BF19-AE8423E98BEF}" presName="spacer" presStyleCnt="0"/>
      <dgm:spPr/>
    </dgm:pt>
    <dgm:pt modelId="{D77B8CB4-4992-4EB4-8E07-1755AAED7D3B}" type="pres">
      <dgm:prSet presAssocID="{F031AEC2-AD6A-4A42-8B1B-186A01BBBBD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9C1F15-D413-44F8-B100-A5681DB55A97}" type="presOf" srcId="{890354DD-A1D1-44CB-92A2-272E82DC585B}" destId="{DD836AA6-E27C-48AA-8D0F-463EC541A65D}" srcOrd="0" destOrd="0" presId="urn:microsoft.com/office/officeart/2005/8/layout/vList2"/>
    <dgm:cxn modelId="{6C898936-DB88-47FD-9FD7-33E42862E26C}" type="presOf" srcId="{CA65ABA4-B113-4E5D-BC70-2CB91BE231AE}" destId="{E2963990-4058-43CD-8A82-42F5E419A10A}" srcOrd="0" destOrd="0" presId="urn:microsoft.com/office/officeart/2005/8/layout/vList2"/>
    <dgm:cxn modelId="{9DF63763-5AD5-4D4E-BCD4-5DE32F90F5AC}" type="presOf" srcId="{E4777D3E-174D-4B09-9843-5A0081AACD97}" destId="{6DD893A2-8450-45FA-8BCB-404269490DE1}" srcOrd="0" destOrd="0" presId="urn:microsoft.com/office/officeart/2005/8/layout/vList2"/>
    <dgm:cxn modelId="{E861676E-2E9E-43B7-9CF6-FB33C63700FF}" type="presOf" srcId="{F031AEC2-AD6A-4A42-8B1B-186A01BBBBDD}" destId="{D77B8CB4-4992-4EB4-8E07-1755AAED7D3B}" srcOrd="0" destOrd="0" presId="urn:microsoft.com/office/officeart/2005/8/layout/vList2"/>
    <dgm:cxn modelId="{68030BA5-0D88-48BD-9E50-0CA163AA4A53}" type="presOf" srcId="{73D159A6-2AB7-4AC8-9C13-95B639051697}" destId="{BA11D7D3-1566-4B1A-924F-4DAD163A3937}" srcOrd="0" destOrd="0" presId="urn:microsoft.com/office/officeart/2005/8/layout/vList2"/>
    <dgm:cxn modelId="{7DD496AB-A0E2-487C-BA29-1B8CCFFE6A89}" srcId="{73D159A6-2AB7-4AC8-9C13-95B639051697}" destId="{F031AEC2-AD6A-4A42-8B1B-186A01BBBBDD}" srcOrd="4" destOrd="0" parTransId="{8F4DAED0-64E0-48AB-B03D-64A981E35B50}" sibTransId="{7C6D074E-ADF0-45AE-87F4-1159B87FA066}"/>
    <dgm:cxn modelId="{F89D59B2-0A01-4A0C-8D43-E3119F7B9917}" srcId="{73D159A6-2AB7-4AC8-9C13-95B639051697}" destId="{E4777D3E-174D-4B09-9843-5A0081AACD97}" srcOrd="0" destOrd="0" parTransId="{8A167FB5-6495-4229-8D17-83EF875C31B1}" sibTransId="{D29521ED-AE11-4BCD-94DC-64B34C9AA646}"/>
    <dgm:cxn modelId="{8A68A8EA-6924-4CF8-84F6-5995ED48E777}" srcId="{73D159A6-2AB7-4AC8-9C13-95B639051697}" destId="{4C3D050A-167C-4EA4-84E2-2014E04F0048}" srcOrd="3" destOrd="0" parTransId="{FDCAD7FD-0A62-4A71-AD52-B3AD8C4EF128}" sibTransId="{7BF25D33-8EF2-41B8-BF19-AE8423E98BEF}"/>
    <dgm:cxn modelId="{6FCED4ED-BF29-4445-8E83-E1180629C777}" srcId="{73D159A6-2AB7-4AC8-9C13-95B639051697}" destId="{890354DD-A1D1-44CB-92A2-272E82DC585B}" srcOrd="2" destOrd="0" parTransId="{C0B89D32-6875-44F9-9F45-81DA806F6CE6}" sibTransId="{FF9752F7-C5A1-47CB-8A83-228C33AED178}"/>
    <dgm:cxn modelId="{66C576F5-8294-4E1A-AAC7-E877CF7502A9}" type="presOf" srcId="{4C3D050A-167C-4EA4-84E2-2014E04F0048}" destId="{598B35A6-9077-44DC-9384-0EB876570A91}" srcOrd="0" destOrd="0" presId="urn:microsoft.com/office/officeart/2005/8/layout/vList2"/>
    <dgm:cxn modelId="{2902C6F7-4F06-472B-ABC7-9AD87BBB8C79}" srcId="{73D159A6-2AB7-4AC8-9C13-95B639051697}" destId="{CA65ABA4-B113-4E5D-BC70-2CB91BE231AE}" srcOrd="1" destOrd="0" parTransId="{1087AEBD-7C33-4F97-A167-F202A03EDCE7}" sibTransId="{10716929-AC84-4D90-9F87-02961B60251B}"/>
    <dgm:cxn modelId="{D4D11897-536A-426C-87B7-DEA330385932}" type="presParOf" srcId="{BA11D7D3-1566-4B1A-924F-4DAD163A3937}" destId="{6DD893A2-8450-45FA-8BCB-404269490DE1}" srcOrd="0" destOrd="0" presId="urn:microsoft.com/office/officeart/2005/8/layout/vList2"/>
    <dgm:cxn modelId="{E4D09B22-B2E3-420A-9750-29BF55A47C13}" type="presParOf" srcId="{BA11D7D3-1566-4B1A-924F-4DAD163A3937}" destId="{34935E6F-7F4A-4DFE-B014-E832786E280E}" srcOrd="1" destOrd="0" presId="urn:microsoft.com/office/officeart/2005/8/layout/vList2"/>
    <dgm:cxn modelId="{A645BE83-9A6F-44F8-9776-75C3F8E7877A}" type="presParOf" srcId="{BA11D7D3-1566-4B1A-924F-4DAD163A3937}" destId="{E2963990-4058-43CD-8A82-42F5E419A10A}" srcOrd="2" destOrd="0" presId="urn:microsoft.com/office/officeart/2005/8/layout/vList2"/>
    <dgm:cxn modelId="{942A3424-13F3-40EC-BC05-7569C2966D42}" type="presParOf" srcId="{BA11D7D3-1566-4B1A-924F-4DAD163A3937}" destId="{D16B617C-3CBB-4BAA-A2DD-E6C655B7A5A1}" srcOrd="3" destOrd="0" presId="urn:microsoft.com/office/officeart/2005/8/layout/vList2"/>
    <dgm:cxn modelId="{D86E01C2-7F5A-47A8-BAB5-F7F1E1C2D70E}" type="presParOf" srcId="{BA11D7D3-1566-4B1A-924F-4DAD163A3937}" destId="{DD836AA6-E27C-48AA-8D0F-463EC541A65D}" srcOrd="4" destOrd="0" presId="urn:microsoft.com/office/officeart/2005/8/layout/vList2"/>
    <dgm:cxn modelId="{6B5B2EAE-FE78-41AD-B623-763F352C77AF}" type="presParOf" srcId="{BA11D7D3-1566-4B1A-924F-4DAD163A3937}" destId="{3E0B8583-43DF-4A29-A4C8-492E49F73F89}" srcOrd="5" destOrd="0" presId="urn:microsoft.com/office/officeart/2005/8/layout/vList2"/>
    <dgm:cxn modelId="{6084D4CF-E5AE-415F-8E2A-17CB17A7C563}" type="presParOf" srcId="{BA11D7D3-1566-4B1A-924F-4DAD163A3937}" destId="{598B35A6-9077-44DC-9384-0EB876570A91}" srcOrd="6" destOrd="0" presId="urn:microsoft.com/office/officeart/2005/8/layout/vList2"/>
    <dgm:cxn modelId="{64936B21-73E7-4581-B406-BBC9C3CB46A7}" type="presParOf" srcId="{BA11D7D3-1566-4B1A-924F-4DAD163A3937}" destId="{A8D93005-1693-4DBE-AD45-BDF75EE26F3A}" srcOrd="7" destOrd="0" presId="urn:microsoft.com/office/officeart/2005/8/layout/vList2"/>
    <dgm:cxn modelId="{C8E03DD4-B628-4966-A5BF-CB1D3416DE6C}" type="presParOf" srcId="{BA11D7D3-1566-4B1A-924F-4DAD163A3937}" destId="{D77B8CB4-4992-4EB4-8E07-1755AAED7D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BC8EB2-375A-4D49-A8A8-2A8F336002B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EFE6EA-2066-4043-8DB7-FB204E2C0A43}">
      <dgm:prSet/>
      <dgm:spPr/>
      <dgm:t>
        <a:bodyPr/>
        <a:lstStyle/>
        <a:p>
          <a:r>
            <a:rPr lang="en-US"/>
            <a:t>45% say Nothing….e.g. …”it was exactly what I need”; “it was wonderful” “…it should be mandated in all 50 states”</a:t>
          </a:r>
        </a:p>
      </dgm:t>
    </dgm:pt>
    <dgm:pt modelId="{3007A4EA-633C-4EDB-B96F-D43DF0A935D5}" type="parTrans" cxnId="{A791E9B8-5E8F-40F8-B040-3DE60F1984FD}">
      <dgm:prSet/>
      <dgm:spPr/>
      <dgm:t>
        <a:bodyPr/>
        <a:lstStyle/>
        <a:p>
          <a:endParaRPr lang="en-US"/>
        </a:p>
      </dgm:t>
    </dgm:pt>
    <dgm:pt modelId="{71878370-440C-4859-932F-F2545E318701}" type="sibTrans" cxnId="{A791E9B8-5E8F-40F8-B040-3DE60F1984FD}">
      <dgm:prSet/>
      <dgm:spPr/>
      <dgm:t>
        <a:bodyPr/>
        <a:lstStyle/>
        <a:p>
          <a:endParaRPr lang="en-US"/>
        </a:p>
      </dgm:t>
    </dgm:pt>
    <dgm:pt modelId="{59E5888C-2E95-48F2-A56D-C6FB10039C9B}">
      <dgm:prSet/>
      <dgm:spPr/>
      <dgm:t>
        <a:bodyPr/>
        <a:lstStyle/>
        <a:p>
          <a:r>
            <a:rPr lang="en-US"/>
            <a:t>Some actual suggestions for change: “Make it shorter”; “A place to explain any special challenges a parent has”; “change the videos and make them more detailed” “…it would be helpful to have activities where both parents were present”</a:t>
          </a:r>
        </a:p>
      </dgm:t>
    </dgm:pt>
    <dgm:pt modelId="{BC5D4FA2-DE1F-496D-955F-EBA75A46A32F}" type="parTrans" cxnId="{9EE884F2-71FF-4CA0-9401-0AED76F88388}">
      <dgm:prSet/>
      <dgm:spPr/>
      <dgm:t>
        <a:bodyPr/>
        <a:lstStyle/>
        <a:p>
          <a:endParaRPr lang="en-US"/>
        </a:p>
      </dgm:t>
    </dgm:pt>
    <dgm:pt modelId="{0D7628D0-C2A5-4BBC-BE4C-9169DF84E671}" type="sibTrans" cxnId="{9EE884F2-71FF-4CA0-9401-0AED76F88388}">
      <dgm:prSet/>
      <dgm:spPr/>
      <dgm:t>
        <a:bodyPr/>
        <a:lstStyle/>
        <a:p>
          <a:endParaRPr lang="en-US"/>
        </a:p>
      </dgm:t>
    </dgm:pt>
    <dgm:pt modelId="{6E56C341-796F-43AD-AAD1-95E372AB57C5}" type="pres">
      <dgm:prSet presAssocID="{40BC8EB2-375A-4D49-A8A8-2A8F336002B3}" presName="linear" presStyleCnt="0">
        <dgm:presLayoutVars>
          <dgm:animLvl val="lvl"/>
          <dgm:resizeHandles val="exact"/>
        </dgm:presLayoutVars>
      </dgm:prSet>
      <dgm:spPr/>
    </dgm:pt>
    <dgm:pt modelId="{8457E0CE-C8F5-4B07-9ADB-3DDD90F4E850}" type="pres">
      <dgm:prSet presAssocID="{54EFE6EA-2066-4043-8DB7-FB204E2C0A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1124F0-F039-4318-BCC7-E54123F09FC1}" type="pres">
      <dgm:prSet presAssocID="{71878370-440C-4859-932F-F2545E318701}" presName="spacer" presStyleCnt="0"/>
      <dgm:spPr/>
    </dgm:pt>
    <dgm:pt modelId="{75C4DE3D-53FD-4E52-A0C3-48654A496BAE}" type="pres">
      <dgm:prSet presAssocID="{59E5888C-2E95-48F2-A56D-C6FB10039C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19915B0-1664-43DB-92A5-28506B74AAB2}" type="presOf" srcId="{40BC8EB2-375A-4D49-A8A8-2A8F336002B3}" destId="{6E56C341-796F-43AD-AAD1-95E372AB57C5}" srcOrd="0" destOrd="0" presId="urn:microsoft.com/office/officeart/2005/8/layout/vList2"/>
    <dgm:cxn modelId="{A791E9B8-5E8F-40F8-B040-3DE60F1984FD}" srcId="{40BC8EB2-375A-4D49-A8A8-2A8F336002B3}" destId="{54EFE6EA-2066-4043-8DB7-FB204E2C0A43}" srcOrd="0" destOrd="0" parTransId="{3007A4EA-633C-4EDB-B96F-D43DF0A935D5}" sibTransId="{71878370-440C-4859-932F-F2545E318701}"/>
    <dgm:cxn modelId="{ED64ADC6-EF85-42CB-90BF-8CFCEE873073}" type="presOf" srcId="{54EFE6EA-2066-4043-8DB7-FB204E2C0A43}" destId="{8457E0CE-C8F5-4B07-9ADB-3DDD90F4E850}" srcOrd="0" destOrd="0" presId="urn:microsoft.com/office/officeart/2005/8/layout/vList2"/>
    <dgm:cxn modelId="{9EE884F2-71FF-4CA0-9401-0AED76F88388}" srcId="{40BC8EB2-375A-4D49-A8A8-2A8F336002B3}" destId="{59E5888C-2E95-48F2-A56D-C6FB10039C9B}" srcOrd="1" destOrd="0" parTransId="{BC5D4FA2-DE1F-496D-955F-EBA75A46A32F}" sibTransId="{0D7628D0-C2A5-4BBC-BE4C-9169DF84E671}"/>
    <dgm:cxn modelId="{AC5E2CFE-111F-4F0B-BF70-BE4B83128364}" type="presOf" srcId="{59E5888C-2E95-48F2-A56D-C6FB10039C9B}" destId="{75C4DE3D-53FD-4E52-A0C3-48654A496BAE}" srcOrd="0" destOrd="0" presId="urn:microsoft.com/office/officeart/2005/8/layout/vList2"/>
    <dgm:cxn modelId="{26AADE49-4A3E-4460-B3F0-ABCE8B6ECC79}" type="presParOf" srcId="{6E56C341-796F-43AD-AAD1-95E372AB57C5}" destId="{8457E0CE-C8F5-4B07-9ADB-3DDD90F4E850}" srcOrd="0" destOrd="0" presId="urn:microsoft.com/office/officeart/2005/8/layout/vList2"/>
    <dgm:cxn modelId="{14AE00BC-CCBE-4EC3-903F-E7639B9CA287}" type="presParOf" srcId="{6E56C341-796F-43AD-AAD1-95E372AB57C5}" destId="{571124F0-F039-4318-BCC7-E54123F09FC1}" srcOrd="1" destOrd="0" presId="urn:microsoft.com/office/officeart/2005/8/layout/vList2"/>
    <dgm:cxn modelId="{E1B60E08-22A4-4B87-930B-929563965390}" type="presParOf" srcId="{6E56C341-796F-43AD-AAD1-95E372AB57C5}" destId="{75C4DE3D-53FD-4E52-A0C3-48654A496B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348CDC-1A84-4670-B7DC-789D4A0098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18FC23-87A7-49FA-AA55-240AE875D427}">
      <dgm:prSet/>
      <dgm:spPr/>
      <dgm:t>
        <a:bodyPr/>
        <a:lstStyle/>
        <a:p>
          <a:r>
            <a:rPr lang="en-US"/>
            <a:t>Low power to detect other moderators such as ethnicity, parent gender</a:t>
          </a:r>
        </a:p>
      </dgm:t>
    </dgm:pt>
    <dgm:pt modelId="{868F112D-E4AC-4F95-A624-5FE1263E1F88}" type="parTrans" cxnId="{0908D34F-AA13-4BB9-B2A7-E4E865F91221}">
      <dgm:prSet/>
      <dgm:spPr/>
      <dgm:t>
        <a:bodyPr/>
        <a:lstStyle/>
        <a:p>
          <a:endParaRPr lang="en-US"/>
        </a:p>
      </dgm:t>
    </dgm:pt>
    <dgm:pt modelId="{86BF6D8C-83DE-47B7-8B59-B5B4376BEBF1}" type="sibTrans" cxnId="{0908D34F-AA13-4BB9-B2A7-E4E865F91221}">
      <dgm:prSet/>
      <dgm:spPr/>
      <dgm:t>
        <a:bodyPr/>
        <a:lstStyle/>
        <a:p>
          <a:endParaRPr lang="en-US"/>
        </a:p>
      </dgm:t>
    </dgm:pt>
    <dgm:pt modelId="{540A865B-0C44-47A8-9B44-2770A8B909E6}">
      <dgm:prSet/>
      <dgm:spPr/>
      <dgm:t>
        <a:bodyPr/>
        <a:lstStyle/>
        <a:p>
          <a:r>
            <a:rPr lang="en-US"/>
            <a:t>Sample primarily white non-Hispanic; lower-middle class</a:t>
          </a:r>
        </a:p>
      </dgm:t>
    </dgm:pt>
    <dgm:pt modelId="{12B9B257-68C1-4B0B-85FB-7B4781B228EB}" type="parTrans" cxnId="{2B479BD0-6EBD-4E02-80CE-265EBF3FE7A5}">
      <dgm:prSet/>
      <dgm:spPr/>
      <dgm:t>
        <a:bodyPr/>
        <a:lstStyle/>
        <a:p>
          <a:endParaRPr lang="en-US"/>
        </a:p>
      </dgm:t>
    </dgm:pt>
    <dgm:pt modelId="{24C41469-5781-4845-A663-80B5EABEF08C}" type="sibTrans" cxnId="{2B479BD0-6EBD-4E02-80CE-265EBF3FE7A5}">
      <dgm:prSet/>
      <dgm:spPr/>
      <dgm:t>
        <a:bodyPr/>
        <a:lstStyle/>
        <a:p>
          <a:endParaRPr lang="en-US"/>
        </a:p>
      </dgm:t>
    </dgm:pt>
    <dgm:pt modelId="{9661C794-9F27-44AE-9890-74D126AC01DF}">
      <dgm:prSet/>
      <dgm:spPr/>
      <dgm:t>
        <a:bodyPr/>
        <a:lstStyle/>
        <a:p>
          <a:r>
            <a:rPr lang="en-US"/>
            <a:t>Only tested at post-test – no follow-up assessment</a:t>
          </a:r>
        </a:p>
      </dgm:t>
    </dgm:pt>
    <dgm:pt modelId="{0292DB49-D0DC-4FA3-B5EB-CAEBAD10716E}" type="parTrans" cxnId="{60E1286C-5741-4855-ACC1-4635972981A6}">
      <dgm:prSet/>
      <dgm:spPr/>
      <dgm:t>
        <a:bodyPr/>
        <a:lstStyle/>
        <a:p>
          <a:endParaRPr lang="en-US"/>
        </a:p>
      </dgm:t>
    </dgm:pt>
    <dgm:pt modelId="{6BA4E66D-7143-4691-96A9-F3F09A88D9A2}" type="sibTrans" cxnId="{60E1286C-5741-4855-ACC1-4635972981A6}">
      <dgm:prSet/>
      <dgm:spPr/>
      <dgm:t>
        <a:bodyPr/>
        <a:lstStyle/>
        <a:p>
          <a:endParaRPr lang="en-US"/>
        </a:p>
      </dgm:t>
    </dgm:pt>
    <dgm:pt modelId="{1AF01544-35AB-44AB-A928-752CB3379C25}">
      <dgm:prSet/>
      <dgm:spPr/>
      <dgm:t>
        <a:bodyPr/>
        <a:lstStyle/>
        <a:p>
          <a:r>
            <a:rPr lang="en-US"/>
            <a:t>Sample recruited online rather than through the courts</a:t>
          </a:r>
        </a:p>
      </dgm:t>
    </dgm:pt>
    <dgm:pt modelId="{9934FFBF-DD46-4DA3-94DF-183AFC11E0D8}" type="parTrans" cxnId="{36BC2C02-A63A-47A5-9969-99D358E7940A}">
      <dgm:prSet/>
      <dgm:spPr/>
      <dgm:t>
        <a:bodyPr/>
        <a:lstStyle/>
        <a:p>
          <a:endParaRPr lang="en-US"/>
        </a:p>
      </dgm:t>
    </dgm:pt>
    <dgm:pt modelId="{A0E4B125-39CC-4BEF-A47F-2D010A2D1714}" type="sibTrans" cxnId="{36BC2C02-A63A-47A5-9969-99D358E7940A}">
      <dgm:prSet/>
      <dgm:spPr/>
      <dgm:t>
        <a:bodyPr/>
        <a:lstStyle/>
        <a:p>
          <a:endParaRPr lang="en-US"/>
        </a:p>
      </dgm:t>
    </dgm:pt>
    <dgm:pt modelId="{7696FD7A-3EE2-45B6-B08B-11C3AA194722}">
      <dgm:prSet/>
      <dgm:spPr/>
      <dgm:t>
        <a:bodyPr/>
        <a:lstStyle/>
        <a:p>
          <a:r>
            <a:rPr lang="en-US"/>
            <a:t>Needs replication by other investigators</a:t>
          </a:r>
        </a:p>
      </dgm:t>
    </dgm:pt>
    <dgm:pt modelId="{88D599EB-560B-4C1A-AF97-8ED227D3A436}" type="parTrans" cxnId="{AC1E7264-63CB-46D4-8D88-1845F4D76A6A}">
      <dgm:prSet/>
      <dgm:spPr/>
      <dgm:t>
        <a:bodyPr/>
        <a:lstStyle/>
        <a:p>
          <a:endParaRPr lang="en-US"/>
        </a:p>
      </dgm:t>
    </dgm:pt>
    <dgm:pt modelId="{0959AE76-551A-4A34-B30A-102AE6F12556}" type="sibTrans" cxnId="{AC1E7264-63CB-46D4-8D88-1845F4D76A6A}">
      <dgm:prSet/>
      <dgm:spPr/>
      <dgm:t>
        <a:bodyPr/>
        <a:lstStyle/>
        <a:p>
          <a:endParaRPr lang="en-US"/>
        </a:p>
      </dgm:t>
    </dgm:pt>
    <dgm:pt modelId="{C70D1974-3F97-4DD7-9D30-1B72D3A4DD54}" type="pres">
      <dgm:prSet presAssocID="{FB348CDC-1A84-4670-B7DC-789D4A009819}" presName="linear" presStyleCnt="0">
        <dgm:presLayoutVars>
          <dgm:animLvl val="lvl"/>
          <dgm:resizeHandles val="exact"/>
        </dgm:presLayoutVars>
      </dgm:prSet>
      <dgm:spPr/>
    </dgm:pt>
    <dgm:pt modelId="{038AFBFD-631E-43B4-934F-08ABC7E70E93}" type="pres">
      <dgm:prSet presAssocID="{1B18FC23-87A7-49FA-AA55-240AE875D42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2028D8-4518-4761-9031-843EA72E9233}" type="pres">
      <dgm:prSet presAssocID="{86BF6D8C-83DE-47B7-8B59-B5B4376BEBF1}" presName="spacer" presStyleCnt="0"/>
      <dgm:spPr/>
    </dgm:pt>
    <dgm:pt modelId="{ADC14333-1D41-4341-BDA5-27F54D8AC4D8}" type="pres">
      <dgm:prSet presAssocID="{540A865B-0C44-47A8-9B44-2770A8B909E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646C68-3AC6-4B2A-B1FC-2488565B5149}" type="pres">
      <dgm:prSet presAssocID="{24C41469-5781-4845-A663-80B5EABEF08C}" presName="spacer" presStyleCnt="0"/>
      <dgm:spPr/>
    </dgm:pt>
    <dgm:pt modelId="{348DD6BE-D3BE-4554-9A81-E1D36EBC9D35}" type="pres">
      <dgm:prSet presAssocID="{9661C794-9F27-44AE-9890-74D126AC01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E95CD9-9B49-47D1-A4A9-EF17C8C58B7B}" type="pres">
      <dgm:prSet presAssocID="{6BA4E66D-7143-4691-96A9-F3F09A88D9A2}" presName="spacer" presStyleCnt="0"/>
      <dgm:spPr/>
    </dgm:pt>
    <dgm:pt modelId="{33B30C50-753E-4F3A-967B-BF633822209D}" type="pres">
      <dgm:prSet presAssocID="{1AF01544-35AB-44AB-A928-752CB3379C2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E96AC9-7F22-4B20-A225-9689C294C3DE}" type="pres">
      <dgm:prSet presAssocID="{A0E4B125-39CC-4BEF-A47F-2D010A2D1714}" presName="spacer" presStyleCnt="0"/>
      <dgm:spPr/>
    </dgm:pt>
    <dgm:pt modelId="{315BDBAD-0B4E-4F40-971E-8F4833F93ED0}" type="pres">
      <dgm:prSet presAssocID="{7696FD7A-3EE2-45B6-B08B-11C3AA1947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BC2C02-A63A-47A5-9969-99D358E7940A}" srcId="{FB348CDC-1A84-4670-B7DC-789D4A009819}" destId="{1AF01544-35AB-44AB-A928-752CB3379C25}" srcOrd="3" destOrd="0" parTransId="{9934FFBF-DD46-4DA3-94DF-183AFC11E0D8}" sibTransId="{A0E4B125-39CC-4BEF-A47F-2D010A2D1714}"/>
    <dgm:cxn modelId="{6232CC04-0392-411B-A2D1-079D1E9B44F3}" type="presOf" srcId="{FB348CDC-1A84-4670-B7DC-789D4A009819}" destId="{C70D1974-3F97-4DD7-9D30-1B72D3A4DD54}" srcOrd="0" destOrd="0" presId="urn:microsoft.com/office/officeart/2005/8/layout/vList2"/>
    <dgm:cxn modelId="{A051B519-A32B-4047-AB95-0F805AEBA87F}" type="presOf" srcId="{540A865B-0C44-47A8-9B44-2770A8B909E6}" destId="{ADC14333-1D41-4341-BDA5-27F54D8AC4D8}" srcOrd="0" destOrd="0" presId="urn:microsoft.com/office/officeart/2005/8/layout/vList2"/>
    <dgm:cxn modelId="{2962E530-B4C6-4EDA-9280-23581CF52FB2}" type="presOf" srcId="{9661C794-9F27-44AE-9890-74D126AC01DF}" destId="{348DD6BE-D3BE-4554-9A81-E1D36EBC9D35}" srcOrd="0" destOrd="0" presId="urn:microsoft.com/office/officeart/2005/8/layout/vList2"/>
    <dgm:cxn modelId="{FAD3783D-E04D-41EA-BD3A-A361E08C75E7}" type="presOf" srcId="{7696FD7A-3EE2-45B6-B08B-11C3AA194722}" destId="{315BDBAD-0B4E-4F40-971E-8F4833F93ED0}" srcOrd="0" destOrd="0" presId="urn:microsoft.com/office/officeart/2005/8/layout/vList2"/>
    <dgm:cxn modelId="{AC1E7264-63CB-46D4-8D88-1845F4D76A6A}" srcId="{FB348CDC-1A84-4670-B7DC-789D4A009819}" destId="{7696FD7A-3EE2-45B6-B08B-11C3AA194722}" srcOrd="4" destOrd="0" parTransId="{88D599EB-560B-4C1A-AF97-8ED227D3A436}" sibTransId="{0959AE76-551A-4A34-B30A-102AE6F12556}"/>
    <dgm:cxn modelId="{60E1286C-5741-4855-ACC1-4635972981A6}" srcId="{FB348CDC-1A84-4670-B7DC-789D4A009819}" destId="{9661C794-9F27-44AE-9890-74D126AC01DF}" srcOrd="2" destOrd="0" parTransId="{0292DB49-D0DC-4FA3-B5EB-CAEBAD10716E}" sibTransId="{6BA4E66D-7143-4691-96A9-F3F09A88D9A2}"/>
    <dgm:cxn modelId="{0908D34F-AA13-4BB9-B2A7-E4E865F91221}" srcId="{FB348CDC-1A84-4670-B7DC-789D4A009819}" destId="{1B18FC23-87A7-49FA-AA55-240AE875D427}" srcOrd="0" destOrd="0" parTransId="{868F112D-E4AC-4F95-A624-5FE1263E1F88}" sibTransId="{86BF6D8C-83DE-47B7-8B59-B5B4376BEBF1}"/>
    <dgm:cxn modelId="{BAC49551-CD52-4642-B6C7-20AE25AD035F}" type="presOf" srcId="{1AF01544-35AB-44AB-A928-752CB3379C25}" destId="{33B30C50-753E-4F3A-967B-BF633822209D}" srcOrd="0" destOrd="0" presId="urn:microsoft.com/office/officeart/2005/8/layout/vList2"/>
    <dgm:cxn modelId="{2B479BD0-6EBD-4E02-80CE-265EBF3FE7A5}" srcId="{FB348CDC-1A84-4670-B7DC-789D4A009819}" destId="{540A865B-0C44-47A8-9B44-2770A8B909E6}" srcOrd="1" destOrd="0" parTransId="{12B9B257-68C1-4B0B-85FB-7B4781B228EB}" sibTransId="{24C41469-5781-4845-A663-80B5EABEF08C}"/>
    <dgm:cxn modelId="{D2F879F5-6BCC-4DFC-96A6-16EEDFEC5FA2}" type="presOf" srcId="{1B18FC23-87A7-49FA-AA55-240AE875D427}" destId="{038AFBFD-631E-43B4-934F-08ABC7E70E93}" srcOrd="0" destOrd="0" presId="urn:microsoft.com/office/officeart/2005/8/layout/vList2"/>
    <dgm:cxn modelId="{1E0AAA6D-2D31-4BCD-8151-5089E42706BD}" type="presParOf" srcId="{C70D1974-3F97-4DD7-9D30-1B72D3A4DD54}" destId="{038AFBFD-631E-43B4-934F-08ABC7E70E93}" srcOrd="0" destOrd="0" presId="urn:microsoft.com/office/officeart/2005/8/layout/vList2"/>
    <dgm:cxn modelId="{F0657314-D34B-4E23-A24F-B0E7CBBF060A}" type="presParOf" srcId="{C70D1974-3F97-4DD7-9D30-1B72D3A4DD54}" destId="{242028D8-4518-4761-9031-843EA72E9233}" srcOrd="1" destOrd="0" presId="urn:microsoft.com/office/officeart/2005/8/layout/vList2"/>
    <dgm:cxn modelId="{6AAFF07B-84FC-44A6-AA19-9181A492695E}" type="presParOf" srcId="{C70D1974-3F97-4DD7-9D30-1B72D3A4DD54}" destId="{ADC14333-1D41-4341-BDA5-27F54D8AC4D8}" srcOrd="2" destOrd="0" presId="urn:microsoft.com/office/officeart/2005/8/layout/vList2"/>
    <dgm:cxn modelId="{25B0E6BF-BF20-4FCB-91FA-4972B3ED286F}" type="presParOf" srcId="{C70D1974-3F97-4DD7-9D30-1B72D3A4DD54}" destId="{D0646C68-3AC6-4B2A-B1FC-2488565B5149}" srcOrd="3" destOrd="0" presId="urn:microsoft.com/office/officeart/2005/8/layout/vList2"/>
    <dgm:cxn modelId="{21B115F2-EF80-440B-8860-30394749557B}" type="presParOf" srcId="{C70D1974-3F97-4DD7-9D30-1B72D3A4DD54}" destId="{348DD6BE-D3BE-4554-9A81-E1D36EBC9D35}" srcOrd="4" destOrd="0" presId="urn:microsoft.com/office/officeart/2005/8/layout/vList2"/>
    <dgm:cxn modelId="{0DDB825D-23DC-46F6-AF94-D12921A264B0}" type="presParOf" srcId="{C70D1974-3F97-4DD7-9D30-1B72D3A4DD54}" destId="{BCE95CD9-9B49-47D1-A4A9-EF17C8C58B7B}" srcOrd="5" destOrd="0" presId="urn:microsoft.com/office/officeart/2005/8/layout/vList2"/>
    <dgm:cxn modelId="{3B55D784-8AE8-4B24-AAEB-F27A140EA26F}" type="presParOf" srcId="{C70D1974-3F97-4DD7-9D30-1B72D3A4DD54}" destId="{33B30C50-753E-4F3A-967B-BF633822209D}" srcOrd="6" destOrd="0" presId="urn:microsoft.com/office/officeart/2005/8/layout/vList2"/>
    <dgm:cxn modelId="{D4DE4F9F-C28F-43EB-AE3E-E26C7174E226}" type="presParOf" srcId="{C70D1974-3F97-4DD7-9D30-1B72D3A4DD54}" destId="{BEE96AC9-7F22-4B20-A225-9689C294C3DE}" srcOrd="7" destOrd="0" presId="urn:microsoft.com/office/officeart/2005/8/layout/vList2"/>
    <dgm:cxn modelId="{50EBDF2B-0680-4869-97C7-539EA280D0C3}" type="presParOf" srcId="{C70D1974-3F97-4DD7-9D30-1B72D3A4DD54}" destId="{315BDBAD-0B4E-4F40-971E-8F4833F93E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93A50-F309-4529-81BC-5967F0FD4E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C09F83-0880-4C17-872C-FAC9525FD8F5}">
      <dgm:prSet/>
      <dgm:spPr/>
      <dgm:t>
        <a:bodyPr/>
        <a:lstStyle/>
        <a:p>
          <a:r>
            <a:rPr lang="en-US" b="1" dirty="0"/>
            <a:t>Cost to parents </a:t>
          </a:r>
        </a:p>
        <a:p>
          <a:r>
            <a:rPr lang="en-US" dirty="0"/>
            <a:t>- travel, childcare, time</a:t>
          </a:r>
        </a:p>
      </dgm:t>
    </dgm:pt>
    <dgm:pt modelId="{E5DEC5C5-D706-48D5-BDBC-B82E229ECB50}" type="parTrans" cxnId="{583698C6-CA9C-4AE6-97CF-7DF9F8147ECC}">
      <dgm:prSet/>
      <dgm:spPr/>
      <dgm:t>
        <a:bodyPr/>
        <a:lstStyle/>
        <a:p>
          <a:endParaRPr lang="en-US"/>
        </a:p>
      </dgm:t>
    </dgm:pt>
    <dgm:pt modelId="{268CA330-DB56-4345-90EA-4D82D47BBA64}" type="sibTrans" cxnId="{583698C6-CA9C-4AE6-97CF-7DF9F8147ECC}">
      <dgm:prSet/>
      <dgm:spPr/>
      <dgm:t>
        <a:bodyPr/>
        <a:lstStyle/>
        <a:p>
          <a:endParaRPr lang="en-US"/>
        </a:p>
      </dgm:t>
    </dgm:pt>
    <dgm:pt modelId="{8613AC79-FEA1-4AC0-96CA-384E179CCEAE}">
      <dgm:prSet/>
      <dgm:spPr/>
      <dgm:t>
        <a:bodyPr/>
        <a:lstStyle/>
        <a:p>
          <a:r>
            <a:rPr lang="en-US" b="1" dirty="0"/>
            <a:t>Low engagement</a:t>
          </a:r>
        </a:p>
        <a:p>
          <a:r>
            <a:rPr lang="en-US" dirty="0"/>
            <a:t>- When offered to families for free – although 45% expressed an interest in NBP, only 10% signed up and 24% of them  did not attend a single session</a:t>
          </a:r>
        </a:p>
      </dgm:t>
    </dgm:pt>
    <dgm:pt modelId="{746E66A7-D5BB-43AC-8F9D-1FF407E3BE70}" type="parTrans" cxnId="{E5A484E2-8357-4377-8C1E-B9D420B36937}">
      <dgm:prSet/>
      <dgm:spPr/>
      <dgm:t>
        <a:bodyPr/>
        <a:lstStyle/>
        <a:p>
          <a:endParaRPr lang="en-US"/>
        </a:p>
      </dgm:t>
    </dgm:pt>
    <dgm:pt modelId="{BFBB457B-D2D2-4B10-95D0-4D4C43EF096E}" type="sibTrans" cxnId="{E5A484E2-8357-4377-8C1E-B9D420B36937}">
      <dgm:prSet/>
      <dgm:spPr/>
      <dgm:t>
        <a:bodyPr/>
        <a:lstStyle/>
        <a:p>
          <a:endParaRPr lang="en-US"/>
        </a:p>
      </dgm:t>
    </dgm:pt>
    <dgm:pt modelId="{0FB194E4-0731-4DDF-BBA6-4F8FAB71AA28}">
      <dgm:prSet/>
      <dgm:spPr/>
      <dgm:t>
        <a:bodyPr/>
        <a:lstStyle/>
        <a:p>
          <a:r>
            <a:rPr lang="en-US" b="1" dirty="0"/>
            <a:t>Expensive</a:t>
          </a:r>
          <a:r>
            <a:rPr lang="en-US" dirty="0"/>
            <a:t> </a:t>
          </a:r>
        </a:p>
        <a:p>
          <a:r>
            <a:rPr lang="en-US" dirty="0"/>
            <a:t>- even group programs can be very expensive ($600 to $700 per family for a 10-session program)</a:t>
          </a:r>
        </a:p>
      </dgm:t>
    </dgm:pt>
    <dgm:pt modelId="{F6CA87F9-0B9A-438E-834F-15FDAB62517C}" type="parTrans" cxnId="{1B84B7C3-6239-4972-B899-8D330FD4D2F9}">
      <dgm:prSet/>
      <dgm:spPr/>
      <dgm:t>
        <a:bodyPr/>
        <a:lstStyle/>
        <a:p>
          <a:endParaRPr lang="en-US"/>
        </a:p>
      </dgm:t>
    </dgm:pt>
    <dgm:pt modelId="{AE8FE554-D1E4-4A9E-8284-58B72CC6CE11}" type="sibTrans" cxnId="{1B84B7C3-6239-4972-B899-8D330FD4D2F9}">
      <dgm:prSet/>
      <dgm:spPr/>
      <dgm:t>
        <a:bodyPr/>
        <a:lstStyle/>
        <a:p>
          <a:endParaRPr lang="en-US"/>
        </a:p>
      </dgm:t>
    </dgm:pt>
    <dgm:pt modelId="{66A28BC0-9995-4FB5-BBDF-518FD4B95980}" type="pres">
      <dgm:prSet presAssocID="{01B93A50-F309-4529-81BC-5967F0FD4EB6}" presName="linear" presStyleCnt="0">
        <dgm:presLayoutVars>
          <dgm:animLvl val="lvl"/>
          <dgm:resizeHandles val="exact"/>
        </dgm:presLayoutVars>
      </dgm:prSet>
      <dgm:spPr/>
    </dgm:pt>
    <dgm:pt modelId="{B06D51EB-EF1C-46F5-A3E6-F4BE88BB8940}" type="pres">
      <dgm:prSet presAssocID="{74C09F83-0880-4C17-872C-FAC9525FD8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29BF67-DDA5-4939-A5CD-9C123F171D41}" type="pres">
      <dgm:prSet presAssocID="{268CA330-DB56-4345-90EA-4D82D47BBA64}" presName="spacer" presStyleCnt="0"/>
      <dgm:spPr/>
    </dgm:pt>
    <dgm:pt modelId="{A1AE26E2-0827-4AE4-AD7F-40826B27CFD4}" type="pres">
      <dgm:prSet presAssocID="{8613AC79-FEA1-4AC0-96CA-384E179CCE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C7D09A-2301-4804-AD6C-352B46AC052B}" type="pres">
      <dgm:prSet presAssocID="{BFBB457B-D2D2-4B10-95D0-4D4C43EF096E}" presName="spacer" presStyleCnt="0"/>
      <dgm:spPr/>
    </dgm:pt>
    <dgm:pt modelId="{DCF6BFFB-C7DF-4399-91F8-E0AD064360B6}" type="pres">
      <dgm:prSet presAssocID="{0FB194E4-0731-4DDF-BBA6-4F8FAB71AA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36485E-3901-48A5-A675-25F33FE97A35}" type="presOf" srcId="{0FB194E4-0731-4DDF-BBA6-4F8FAB71AA28}" destId="{DCF6BFFB-C7DF-4399-91F8-E0AD064360B6}" srcOrd="0" destOrd="0" presId="urn:microsoft.com/office/officeart/2005/8/layout/vList2"/>
    <dgm:cxn modelId="{28864E43-C09A-4072-B70B-2496DA7E42BD}" type="presOf" srcId="{8613AC79-FEA1-4AC0-96CA-384E179CCEAE}" destId="{A1AE26E2-0827-4AE4-AD7F-40826B27CFD4}" srcOrd="0" destOrd="0" presId="urn:microsoft.com/office/officeart/2005/8/layout/vList2"/>
    <dgm:cxn modelId="{C32CF467-19D2-4410-84A8-08C70BABF97A}" type="presOf" srcId="{01B93A50-F309-4529-81BC-5967F0FD4EB6}" destId="{66A28BC0-9995-4FB5-BBDF-518FD4B95980}" srcOrd="0" destOrd="0" presId="urn:microsoft.com/office/officeart/2005/8/layout/vList2"/>
    <dgm:cxn modelId="{B26B3F7C-919C-48A7-8EE5-FD4B964C6E39}" type="presOf" srcId="{74C09F83-0880-4C17-872C-FAC9525FD8F5}" destId="{B06D51EB-EF1C-46F5-A3E6-F4BE88BB8940}" srcOrd="0" destOrd="0" presId="urn:microsoft.com/office/officeart/2005/8/layout/vList2"/>
    <dgm:cxn modelId="{1B84B7C3-6239-4972-B899-8D330FD4D2F9}" srcId="{01B93A50-F309-4529-81BC-5967F0FD4EB6}" destId="{0FB194E4-0731-4DDF-BBA6-4F8FAB71AA28}" srcOrd="2" destOrd="0" parTransId="{F6CA87F9-0B9A-438E-834F-15FDAB62517C}" sibTransId="{AE8FE554-D1E4-4A9E-8284-58B72CC6CE11}"/>
    <dgm:cxn modelId="{583698C6-CA9C-4AE6-97CF-7DF9F8147ECC}" srcId="{01B93A50-F309-4529-81BC-5967F0FD4EB6}" destId="{74C09F83-0880-4C17-872C-FAC9525FD8F5}" srcOrd="0" destOrd="0" parTransId="{E5DEC5C5-D706-48D5-BDBC-B82E229ECB50}" sibTransId="{268CA330-DB56-4345-90EA-4D82D47BBA64}"/>
    <dgm:cxn modelId="{E5A484E2-8357-4377-8C1E-B9D420B36937}" srcId="{01B93A50-F309-4529-81BC-5967F0FD4EB6}" destId="{8613AC79-FEA1-4AC0-96CA-384E179CCEAE}" srcOrd="1" destOrd="0" parTransId="{746E66A7-D5BB-43AC-8F9D-1FF407E3BE70}" sibTransId="{BFBB457B-D2D2-4B10-95D0-4D4C43EF096E}"/>
    <dgm:cxn modelId="{FC21408C-591A-454F-A914-644C66219886}" type="presParOf" srcId="{66A28BC0-9995-4FB5-BBDF-518FD4B95980}" destId="{B06D51EB-EF1C-46F5-A3E6-F4BE88BB8940}" srcOrd="0" destOrd="0" presId="urn:microsoft.com/office/officeart/2005/8/layout/vList2"/>
    <dgm:cxn modelId="{29E8EEE3-4426-4C04-B812-5B71ECA5CD9F}" type="presParOf" srcId="{66A28BC0-9995-4FB5-BBDF-518FD4B95980}" destId="{1829BF67-DDA5-4939-A5CD-9C123F171D41}" srcOrd="1" destOrd="0" presId="urn:microsoft.com/office/officeart/2005/8/layout/vList2"/>
    <dgm:cxn modelId="{29FA5CE1-2FCA-4B83-98FF-B09AA405101C}" type="presParOf" srcId="{66A28BC0-9995-4FB5-BBDF-518FD4B95980}" destId="{A1AE26E2-0827-4AE4-AD7F-40826B27CFD4}" srcOrd="2" destOrd="0" presId="urn:microsoft.com/office/officeart/2005/8/layout/vList2"/>
    <dgm:cxn modelId="{06445763-2FF4-4F34-9CF0-99F068495AC6}" type="presParOf" srcId="{66A28BC0-9995-4FB5-BBDF-518FD4B95980}" destId="{EAC7D09A-2301-4804-AD6C-352B46AC052B}" srcOrd="3" destOrd="0" presId="urn:microsoft.com/office/officeart/2005/8/layout/vList2"/>
    <dgm:cxn modelId="{1A460264-C3A2-4185-B2B9-3BAC1041F65A}" type="presParOf" srcId="{66A28BC0-9995-4FB5-BBDF-518FD4B95980}" destId="{DCF6BFFB-C7DF-4399-91F8-E0AD064360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06867-8565-49E1-8DA5-B671636836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E2B42-F6DD-4E26-86AB-D43B8659EAFB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Identify your goals</a:t>
          </a:r>
        </a:p>
      </dgm:t>
    </dgm:pt>
    <dgm:pt modelId="{7E9EA552-46EC-47F2-BD98-AE25A3EC7422}" type="parTrans" cxnId="{FEC38A85-8280-4545-B1D1-830523B4C2D8}">
      <dgm:prSet/>
      <dgm:spPr/>
      <dgm:t>
        <a:bodyPr/>
        <a:lstStyle/>
        <a:p>
          <a:endParaRPr lang="en-US"/>
        </a:p>
      </dgm:t>
    </dgm:pt>
    <dgm:pt modelId="{CFCCB4AF-F232-4BD0-B876-AB45DCCC93C4}" type="sibTrans" cxnId="{FEC38A85-8280-4545-B1D1-830523B4C2D8}">
      <dgm:prSet/>
      <dgm:spPr/>
      <dgm:t>
        <a:bodyPr/>
        <a:lstStyle/>
        <a:p>
          <a:endParaRPr lang="en-US"/>
        </a:p>
      </dgm:t>
    </dgm:pt>
    <dgm:pt modelId="{45E2DFAA-2B1D-40F6-8F6E-E0026CBAE975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Divorce-related  changes</a:t>
          </a:r>
        </a:p>
      </dgm:t>
    </dgm:pt>
    <dgm:pt modelId="{CCDA7F5A-5F98-4F36-A298-34AA989AE820}" type="parTrans" cxnId="{5C6EFA9D-EF66-45C1-8162-8E3E97CFCAD5}">
      <dgm:prSet/>
      <dgm:spPr/>
      <dgm:t>
        <a:bodyPr/>
        <a:lstStyle/>
        <a:p>
          <a:endParaRPr lang="en-US"/>
        </a:p>
      </dgm:t>
    </dgm:pt>
    <dgm:pt modelId="{8CAE5FDC-7A69-4082-937B-BB674862322F}" type="sibTrans" cxnId="{5C6EFA9D-EF66-45C1-8162-8E3E97CFCAD5}">
      <dgm:prSet/>
      <dgm:spPr/>
      <dgm:t>
        <a:bodyPr/>
        <a:lstStyle/>
        <a:p>
          <a:endParaRPr lang="en-US"/>
        </a:p>
      </dgm:t>
    </dgm:pt>
    <dgm:pt modelId="{83F6410F-50C5-4E28-A42C-9AF93FE078DE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Family Cycles</a:t>
          </a:r>
        </a:p>
      </dgm:t>
    </dgm:pt>
    <dgm:pt modelId="{8257BFB5-687F-4B0E-9E0E-7447C256BE8C}" type="parTrans" cxnId="{0D7E3E0D-8FAB-4849-A3CC-758A8B3B5CC9}">
      <dgm:prSet/>
      <dgm:spPr/>
      <dgm:t>
        <a:bodyPr/>
        <a:lstStyle/>
        <a:p>
          <a:endParaRPr lang="en-US"/>
        </a:p>
      </dgm:t>
    </dgm:pt>
    <dgm:pt modelId="{A7C7EF66-BF28-4D8F-AC5A-8622612E26B5}" type="sibTrans" cxnId="{0D7E3E0D-8FAB-4849-A3CC-758A8B3B5CC9}">
      <dgm:prSet/>
      <dgm:spPr/>
      <dgm:t>
        <a:bodyPr/>
        <a:lstStyle/>
        <a:p>
          <a:endParaRPr lang="en-US"/>
        </a:p>
      </dgm:t>
    </dgm:pt>
    <dgm:pt modelId="{5BA40796-C4F3-4CBB-9408-C00A4E7EBE73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Family Time</a:t>
          </a:r>
        </a:p>
      </dgm:t>
    </dgm:pt>
    <dgm:pt modelId="{966BF23F-FFD4-4491-B5F2-BCD957D3F796}" type="parTrans" cxnId="{6CFFEFF5-9E8D-4F4E-8716-9A331C466933}">
      <dgm:prSet/>
      <dgm:spPr/>
      <dgm:t>
        <a:bodyPr/>
        <a:lstStyle/>
        <a:p>
          <a:endParaRPr lang="en-US"/>
        </a:p>
      </dgm:t>
    </dgm:pt>
    <dgm:pt modelId="{D1D29E9E-C169-4665-A005-874F2215DA91}" type="sibTrans" cxnId="{6CFFEFF5-9E8D-4F4E-8716-9A331C466933}">
      <dgm:prSet/>
      <dgm:spPr/>
      <dgm:t>
        <a:bodyPr/>
        <a:lstStyle/>
        <a:p>
          <a:endParaRPr lang="en-US"/>
        </a:p>
      </dgm:t>
    </dgm:pt>
    <dgm:pt modelId="{735C28CB-ABD5-4855-9E8B-4DB0D10955BC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One-on-One Time</a:t>
          </a:r>
        </a:p>
      </dgm:t>
    </dgm:pt>
    <dgm:pt modelId="{2346033E-C75B-4B42-9B60-F3BD5AD97D5A}" type="parTrans" cxnId="{3DF80134-E67B-4928-A68C-00AA2B3E3880}">
      <dgm:prSet/>
      <dgm:spPr/>
      <dgm:t>
        <a:bodyPr/>
        <a:lstStyle/>
        <a:p>
          <a:endParaRPr lang="en-US"/>
        </a:p>
      </dgm:t>
    </dgm:pt>
    <dgm:pt modelId="{75B5FEE5-75FF-4AF9-9CFD-5D0280411783}" type="sibTrans" cxnId="{3DF80134-E67B-4928-A68C-00AA2B3E3880}">
      <dgm:prSet/>
      <dgm:spPr/>
      <dgm:t>
        <a:bodyPr/>
        <a:lstStyle/>
        <a:p>
          <a:endParaRPr lang="en-US"/>
        </a:p>
      </dgm:t>
    </dgm:pt>
    <dgm:pt modelId="{3B1E1B2A-6405-4B4F-9D96-3611E0D80487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Catch ‘em Doing Good</a:t>
          </a:r>
        </a:p>
      </dgm:t>
    </dgm:pt>
    <dgm:pt modelId="{1B36A463-8C1B-497C-B94E-175DDCDE30E6}" type="parTrans" cxnId="{68525C17-72D7-428C-9399-EF74EE79635B}">
      <dgm:prSet/>
      <dgm:spPr/>
      <dgm:t>
        <a:bodyPr/>
        <a:lstStyle/>
        <a:p>
          <a:endParaRPr lang="en-US"/>
        </a:p>
      </dgm:t>
    </dgm:pt>
    <dgm:pt modelId="{BC3409DA-1F91-40B7-AA93-98E59FB17BC4}" type="sibTrans" cxnId="{68525C17-72D7-428C-9399-EF74EE79635B}">
      <dgm:prSet/>
      <dgm:spPr/>
      <dgm:t>
        <a:bodyPr/>
        <a:lstStyle/>
        <a:p>
          <a:endParaRPr lang="en-US"/>
        </a:p>
      </dgm:t>
    </dgm:pt>
    <dgm:pt modelId="{992DFC70-8145-4DF2-8DFE-EFF9AD89A3C3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Big Ears</a:t>
          </a:r>
        </a:p>
      </dgm:t>
    </dgm:pt>
    <dgm:pt modelId="{B82B22CA-9EA0-4535-B71A-E634DC09FEC6}" type="parTrans" cxnId="{95C572C3-28B7-4E30-B10C-D008EF573137}">
      <dgm:prSet/>
      <dgm:spPr/>
      <dgm:t>
        <a:bodyPr/>
        <a:lstStyle/>
        <a:p>
          <a:endParaRPr lang="en-US"/>
        </a:p>
      </dgm:t>
    </dgm:pt>
    <dgm:pt modelId="{12CC5890-05EF-48D5-A1A3-F75DD7CF5ED0}" type="sibTrans" cxnId="{95C572C3-28B7-4E30-B10C-D008EF573137}">
      <dgm:prSet/>
      <dgm:spPr/>
      <dgm:t>
        <a:bodyPr/>
        <a:lstStyle/>
        <a:p>
          <a:endParaRPr lang="en-US"/>
        </a:p>
      </dgm:t>
    </dgm:pt>
    <dgm:pt modelId="{9863AE64-B3F1-40AF-A8EB-0475B016FFB3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Summary Responses</a:t>
          </a:r>
        </a:p>
      </dgm:t>
    </dgm:pt>
    <dgm:pt modelId="{486E1306-E46A-4B5B-BD31-4F2F8A7B01B3}" type="parTrans" cxnId="{E5E6BB7A-C6F5-4320-847B-45D0DD587DC7}">
      <dgm:prSet/>
      <dgm:spPr/>
      <dgm:t>
        <a:bodyPr/>
        <a:lstStyle/>
        <a:p>
          <a:endParaRPr lang="en-US"/>
        </a:p>
      </dgm:t>
    </dgm:pt>
    <dgm:pt modelId="{DA5373B5-C9D4-4A17-9377-F16A14AC8E63}" type="sibTrans" cxnId="{E5E6BB7A-C6F5-4320-847B-45D0DD587DC7}">
      <dgm:prSet/>
      <dgm:spPr/>
      <dgm:t>
        <a:bodyPr/>
        <a:lstStyle/>
        <a:p>
          <a:endParaRPr lang="en-US"/>
        </a:p>
      </dgm:t>
    </dgm:pt>
    <dgm:pt modelId="{CC09AF3A-FCA7-403D-A061-EB305D330908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Feeling Response</a:t>
          </a:r>
        </a:p>
      </dgm:t>
    </dgm:pt>
    <dgm:pt modelId="{2C45E235-E336-458B-9C5A-484ECDCA5E1C}" type="parTrans" cxnId="{D221447A-E72C-4629-BED3-059A7A57CD37}">
      <dgm:prSet/>
      <dgm:spPr/>
      <dgm:t>
        <a:bodyPr/>
        <a:lstStyle/>
        <a:p>
          <a:endParaRPr lang="en-US"/>
        </a:p>
      </dgm:t>
    </dgm:pt>
    <dgm:pt modelId="{F10BC23C-D7B1-46F1-B48D-694FFFF08563}" type="sibTrans" cxnId="{D221447A-E72C-4629-BED3-059A7A57CD37}">
      <dgm:prSet/>
      <dgm:spPr/>
      <dgm:t>
        <a:bodyPr/>
        <a:lstStyle/>
        <a:p>
          <a:endParaRPr lang="en-US"/>
        </a:p>
      </dgm:t>
    </dgm:pt>
    <dgm:pt modelId="{9752C0BE-A1E2-438B-9B68-069A98CD9976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Protect Children from Conflict</a:t>
          </a:r>
        </a:p>
      </dgm:t>
    </dgm:pt>
    <dgm:pt modelId="{5A02A8C8-4C1E-4790-8E8F-62E628014CB3}" type="parTrans" cxnId="{E80F0442-9F9C-4503-95DA-73FCD2EEA9C1}">
      <dgm:prSet/>
      <dgm:spPr/>
      <dgm:t>
        <a:bodyPr/>
        <a:lstStyle/>
        <a:p>
          <a:endParaRPr lang="en-US"/>
        </a:p>
      </dgm:t>
    </dgm:pt>
    <dgm:pt modelId="{BCDE14DA-37A8-4636-A0A8-CFB8667B8715}" type="sibTrans" cxnId="{E80F0442-9F9C-4503-95DA-73FCD2EEA9C1}">
      <dgm:prSet/>
      <dgm:spPr/>
      <dgm:t>
        <a:bodyPr/>
        <a:lstStyle/>
        <a:p>
          <a:endParaRPr lang="en-US"/>
        </a:p>
      </dgm:t>
    </dgm:pt>
    <dgm:pt modelId="{61C46BCB-BB67-4635-A79F-3571D48F372A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De-escalate Conflict Turn Down the Heat </a:t>
          </a:r>
        </a:p>
      </dgm:t>
    </dgm:pt>
    <dgm:pt modelId="{063CD3DE-9B70-4051-899C-4189973AA985}" type="parTrans" cxnId="{52B6D0FB-4EEF-4C72-8799-B85186DD6D59}">
      <dgm:prSet/>
      <dgm:spPr/>
      <dgm:t>
        <a:bodyPr/>
        <a:lstStyle/>
        <a:p>
          <a:endParaRPr lang="en-US"/>
        </a:p>
      </dgm:t>
    </dgm:pt>
    <dgm:pt modelId="{045FEA36-5025-4523-8CB6-850C5AD949C8}" type="sibTrans" cxnId="{52B6D0FB-4EEF-4C72-8799-B85186DD6D59}">
      <dgm:prSet/>
      <dgm:spPr/>
      <dgm:t>
        <a:bodyPr/>
        <a:lstStyle/>
        <a:p>
          <a:endParaRPr lang="en-US"/>
        </a:p>
      </dgm:t>
    </dgm:pt>
    <dgm:pt modelId="{A47E674B-F84D-45B1-B10C-9784C292D161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My Conflict Check-up  Plan</a:t>
          </a:r>
        </a:p>
      </dgm:t>
    </dgm:pt>
    <dgm:pt modelId="{A87FB01F-6332-4C61-883E-858E82E1E0BA}" type="parTrans" cxnId="{35636166-16A4-429F-9D77-2AEF460DFC53}">
      <dgm:prSet/>
      <dgm:spPr/>
      <dgm:t>
        <a:bodyPr/>
        <a:lstStyle/>
        <a:p>
          <a:endParaRPr lang="en-US"/>
        </a:p>
      </dgm:t>
    </dgm:pt>
    <dgm:pt modelId="{9B01B991-3699-4C98-9560-C96837498398}" type="sibTrans" cxnId="{35636166-16A4-429F-9D77-2AEF460DFC53}">
      <dgm:prSet/>
      <dgm:spPr/>
      <dgm:t>
        <a:bodyPr/>
        <a:lstStyle/>
        <a:p>
          <a:endParaRPr lang="en-US"/>
        </a:p>
      </dgm:t>
    </dgm:pt>
    <dgm:pt modelId="{394983F4-674E-41C6-B670-87AE4A9D7D52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Counting Misbehaviors</a:t>
          </a:r>
        </a:p>
      </dgm:t>
    </dgm:pt>
    <dgm:pt modelId="{1727344F-6F30-47D0-8518-E56E38381FEF}" type="parTrans" cxnId="{CBCB6D19-28DA-4AB6-A39A-A9D67BAC3EF6}">
      <dgm:prSet/>
      <dgm:spPr/>
      <dgm:t>
        <a:bodyPr/>
        <a:lstStyle/>
        <a:p>
          <a:endParaRPr lang="en-US"/>
        </a:p>
      </dgm:t>
    </dgm:pt>
    <dgm:pt modelId="{E51F19FE-D0AE-4B6A-A4FE-81FD82E6EC40}" type="sibTrans" cxnId="{CBCB6D19-28DA-4AB6-A39A-A9D67BAC3EF6}">
      <dgm:prSet/>
      <dgm:spPr/>
      <dgm:t>
        <a:bodyPr/>
        <a:lstStyle/>
        <a:p>
          <a:endParaRPr lang="en-US"/>
        </a:p>
      </dgm:t>
    </dgm:pt>
    <dgm:pt modelId="{32C266CC-C52B-48B6-944E-529C9C86B9DE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Wise Consequences</a:t>
          </a:r>
        </a:p>
      </dgm:t>
    </dgm:pt>
    <dgm:pt modelId="{9FD4C912-9C2E-407A-9400-5811959F3B9B}" type="parTrans" cxnId="{0B738659-B04D-46C4-B575-46A2B820FB11}">
      <dgm:prSet/>
      <dgm:spPr/>
      <dgm:t>
        <a:bodyPr/>
        <a:lstStyle/>
        <a:p>
          <a:endParaRPr lang="en-US"/>
        </a:p>
      </dgm:t>
    </dgm:pt>
    <dgm:pt modelId="{E785D36A-855B-4FD6-B460-10F648853C34}" type="sibTrans" cxnId="{0B738659-B04D-46C4-B575-46A2B820FB11}">
      <dgm:prSet/>
      <dgm:spPr/>
      <dgm:t>
        <a:bodyPr/>
        <a:lstStyle/>
        <a:p>
          <a:endParaRPr lang="en-US"/>
        </a:p>
      </dgm:t>
    </dgm:pt>
    <dgm:pt modelId="{85652F61-8A5B-4411-A72F-2BE525F49A9B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highlight>
                <a:srgbClr val="FFFF00"/>
              </a:highlight>
            </a:rPr>
            <a:t>Change Plan</a:t>
          </a:r>
        </a:p>
      </dgm:t>
    </dgm:pt>
    <dgm:pt modelId="{7BD379E2-61D1-4977-B974-9165C4BE56AD}" type="parTrans" cxnId="{8795705E-774A-4690-AE92-1E481042504F}">
      <dgm:prSet/>
      <dgm:spPr/>
      <dgm:t>
        <a:bodyPr/>
        <a:lstStyle/>
        <a:p>
          <a:endParaRPr lang="en-US"/>
        </a:p>
      </dgm:t>
    </dgm:pt>
    <dgm:pt modelId="{EECD2E6C-B61E-4C20-86FE-BEBA4A072891}" type="sibTrans" cxnId="{8795705E-774A-4690-AE92-1E481042504F}">
      <dgm:prSet/>
      <dgm:spPr/>
      <dgm:t>
        <a:bodyPr/>
        <a:lstStyle/>
        <a:p>
          <a:endParaRPr lang="en-US"/>
        </a:p>
      </dgm:t>
    </dgm:pt>
    <dgm:pt modelId="{422BE288-95E4-47CE-BD29-94984E22E21B}" type="pres">
      <dgm:prSet presAssocID="{93C06867-8565-49E1-8DA5-B67163683661}" presName="diagram" presStyleCnt="0">
        <dgm:presLayoutVars>
          <dgm:dir/>
          <dgm:resizeHandles val="exact"/>
        </dgm:presLayoutVars>
      </dgm:prSet>
      <dgm:spPr/>
    </dgm:pt>
    <dgm:pt modelId="{328C59F5-1720-46D3-BD42-C8A99FC3DA4E}" type="pres">
      <dgm:prSet presAssocID="{8F1E2B42-F6DD-4E26-86AB-D43B8659EAFB}" presName="node" presStyleLbl="node1" presStyleIdx="0" presStyleCnt="15" custLinFactNeighborX="-2785" custLinFactNeighborY="-80271">
        <dgm:presLayoutVars>
          <dgm:bulletEnabled val="1"/>
        </dgm:presLayoutVars>
      </dgm:prSet>
      <dgm:spPr/>
    </dgm:pt>
    <dgm:pt modelId="{31645B91-75CE-4F44-A287-4E0740EE0306}" type="pres">
      <dgm:prSet presAssocID="{CFCCB4AF-F232-4BD0-B876-AB45DCCC93C4}" presName="sibTrans" presStyleCnt="0"/>
      <dgm:spPr/>
    </dgm:pt>
    <dgm:pt modelId="{3EE8C6DC-3FEB-4E13-8949-800A776143AA}" type="pres">
      <dgm:prSet presAssocID="{45E2DFAA-2B1D-40F6-8F6E-E0026CBAE975}" presName="node" presStyleLbl="node1" presStyleIdx="1" presStyleCnt="15" custLinFactNeighborX="-6517" custLinFactNeighborY="-80271">
        <dgm:presLayoutVars>
          <dgm:bulletEnabled val="1"/>
        </dgm:presLayoutVars>
      </dgm:prSet>
      <dgm:spPr/>
    </dgm:pt>
    <dgm:pt modelId="{82325F14-4A39-42F3-A3F9-B634104B50B7}" type="pres">
      <dgm:prSet presAssocID="{8CAE5FDC-7A69-4082-937B-BB674862322F}" presName="sibTrans" presStyleCnt="0"/>
      <dgm:spPr/>
    </dgm:pt>
    <dgm:pt modelId="{3F297BFD-D702-4A25-87BB-4179965ECA21}" type="pres">
      <dgm:prSet presAssocID="{83F6410F-50C5-4E28-A42C-9AF93FE078DE}" presName="node" presStyleLbl="node1" presStyleIdx="2" presStyleCnt="15" custLinFactNeighborX="-10248" custLinFactNeighborY="-80271">
        <dgm:presLayoutVars>
          <dgm:bulletEnabled val="1"/>
        </dgm:presLayoutVars>
      </dgm:prSet>
      <dgm:spPr/>
    </dgm:pt>
    <dgm:pt modelId="{9C86600B-A04C-4E58-AF29-77803B693F13}" type="pres">
      <dgm:prSet presAssocID="{A7C7EF66-BF28-4D8F-AC5A-8622612E26B5}" presName="sibTrans" presStyleCnt="0"/>
      <dgm:spPr/>
    </dgm:pt>
    <dgm:pt modelId="{DCB87213-7DCD-4A94-8839-7FEF73B0B4E0}" type="pres">
      <dgm:prSet presAssocID="{5BA40796-C4F3-4CBB-9408-C00A4E7EBE73}" presName="node" presStyleLbl="node1" presStyleIdx="3" presStyleCnt="15" custLinFactNeighborX="-2785" custLinFactNeighborY="-31030">
        <dgm:presLayoutVars>
          <dgm:bulletEnabled val="1"/>
        </dgm:presLayoutVars>
      </dgm:prSet>
      <dgm:spPr/>
    </dgm:pt>
    <dgm:pt modelId="{A7839C5C-D99E-423B-AABC-C55EC12B07BC}" type="pres">
      <dgm:prSet presAssocID="{D1D29E9E-C169-4665-A005-874F2215DA91}" presName="sibTrans" presStyleCnt="0"/>
      <dgm:spPr/>
    </dgm:pt>
    <dgm:pt modelId="{849BD46B-7802-4AED-8DA7-A2AB763A0DF0}" type="pres">
      <dgm:prSet presAssocID="{735C28CB-ABD5-4855-9E8B-4DB0D10955BC}" presName="node" presStyleLbl="node1" presStyleIdx="4" presStyleCnt="15" custLinFactNeighborX="-3531" custLinFactNeighborY="-31030">
        <dgm:presLayoutVars>
          <dgm:bulletEnabled val="1"/>
        </dgm:presLayoutVars>
      </dgm:prSet>
      <dgm:spPr/>
    </dgm:pt>
    <dgm:pt modelId="{87C71CE0-8D1E-4E48-86BB-F1C4FD420F7A}" type="pres">
      <dgm:prSet presAssocID="{75B5FEE5-75FF-4AF9-9CFD-5D0280411783}" presName="sibTrans" presStyleCnt="0"/>
      <dgm:spPr/>
    </dgm:pt>
    <dgm:pt modelId="{F7C2B707-B17D-419C-BA92-5B91C0ADE0EF}" type="pres">
      <dgm:prSet presAssocID="{3B1E1B2A-6405-4B4F-9D96-3611E0D80487}" presName="node" presStyleLbl="node1" presStyleIdx="5" presStyleCnt="15" custLinFactNeighborX="-6517" custLinFactNeighborY="-31030">
        <dgm:presLayoutVars>
          <dgm:bulletEnabled val="1"/>
        </dgm:presLayoutVars>
      </dgm:prSet>
      <dgm:spPr/>
    </dgm:pt>
    <dgm:pt modelId="{E3B599C3-46B6-44D9-BFD4-DF4EDEEBFE5A}" type="pres">
      <dgm:prSet presAssocID="{BC3409DA-1F91-40B7-AA93-98E59FB17BC4}" presName="sibTrans" presStyleCnt="0"/>
      <dgm:spPr/>
    </dgm:pt>
    <dgm:pt modelId="{E4C0F4BB-AFF7-4083-978A-94B5C707B6EA}" type="pres">
      <dgm:prSet presAssocID="{992DFC70-8145-4DF2-8DFE-EFF9AD89A3C3}" presName="node" presStyleLbl="node1" presStyleIdx="6" presStyleCnt="15" custLinFactNeighborY="-901">
        <dgm:presLayoutVars>
          <dgm:bulletEnabled val="1"/>
        </dgm:presLayoutVars>
      </dgm:prSet>
      <dgm:spPr/>
    </dgm:pt>
    <dgm:pt modelId="{516CBBAC-81AB-4152-9530-071BC7F083E0}" type="pres">
      <dgm:prSet presAssocID="{12CC5890-05EF-48D5-A1A3-F75DD7CF5ED0}" presName="sibTrans" presStyleCnt="0"/>
      <dgm:spPr/>
    </dgm:pt>
    <dgm:pt modelId="{F7D68FE9-EA5D-4B6E-8C6A-322DC6E5BC32}" type="pres">
      <dgm:prSet presAssocID="{9863AE64-B3F1-40AF-A8EB-0475B016FFB3}" presName="node" presStyleLbl="node1" presStyleIdx="7" presStyleCnt="15" custLinFactNeighborX="-2785">
        <dgm:presLayoutVars>
          <dgm:bulletEnabled val="1"/>
        </dgm:presLayoutVars>
      </dgm:prSet>
      <dgm:spPr/>
    </dgm:pt>
    <dgm:pt modelId="{92E58CB4-7455-4C03-883C-CB25D1088B3D}" type="pres">
      <dgm:prSet presAssocID="{DA5373B5-C9D4-4A17-9377-F16A14AC8E63}" presName="sibTrans" presStyleCnt="0"/>
      <dgm:spPr/>
    </dgm:pt>
    <dgm:pt modelId="{3296D225-BE38-461F-A924-4E958C5EFC75}" type="pres">
      <dgm:prSet presAssocID="{CC09AF3A-FCA7-403D-A061-EB305D330908}" presName="node" presStyleLbl="node1" presStyleIdx="8" presStyleCnt="15" custLinFactNeighborX="-2785">
        <dgm:presLayoutVars>
          <dgm:bulletEnabled val="1"/>
        </dgm:presLayoutVars>
      </dgm:prSet>
      <dgm:spPr/>
    </dgm:pt>
    <dgm:pt modelId="{3A65FA0C-5138-4ECA-B861-7850C93CBA3C}" type="pres">
      <dgm:prSet presAssocID="{F10BC23C-D7B1-46F1-B48D-694FFFF08563}" presName="sibTrans" presStyleCnt="0"/>
      <dgm:spPr/>
    </dgm:pt>
    <dgm:pt modelId="{4AF6C82E-893B-4C56-8DFF-B91D862ADA86}" type="pres">
      <dgm:prSet presAssocID="{9752C0BE-A1E2-438B-9B68-069A98CD9976}" presName="node" presStyleLbl="node1" presStyleIdx="9" presStyleCnt="15" custLinFactNeighborX="-746" custLinFactNeighborY="45416">
        <dgm:presLayoutVars>
          <dgm:bulletEnabled val="1"/>
        </dgm:presLayoutVars>
      </dgm:prSet>
      <dgm:spPr/>
    </dgm:pt>
    <dgm:pt modelId="{283B676E-6670-4103-AFED-D2A65B5FD27D}" type="pres">
      <dgm:prSet presAssocID="{BCDE14DA-37A8-4636-A0A8-CFB8667B8715}" presName="sibTrans" presStyleCnt="0"/>
      <dgm:spPr/>
    </dgm:pt>
    <dgm:pt modelId="{8DFCD67F-4166-4317-99E1-31FD9CE960E5}" type="pres">
      <dgm:prSet presAssocID="{61C46BCB-BB67-4635-A79F-3571D48F372A}" presName="node" presStyleLbl="node1" presStyleIdx="10" presStyleCnt="15" custLinFactNeighborX="6717" custLinFactNeighborY="45416">
        <dgm:presLayoutVars>
          <dgm:bulletEnabled val="1"/>
        </dgm:presLayoutVars>
      </dgm:prSet>
      <dgm:spPr/>
    </dgm:pt>
    <dgm:pt modelId="{E6009A54-85DA-42C5-B049-89CF2D6E601D}" type="pres">
      <dgm:prSet presAssocID="{045FEA36-5025-4523-8CB6-850C5AD949C8}" presName="sibTrans" presStyleCnt="0"/>
      <dgm:spPr/>
    </dgm:pt>
    <dgm:pt modelId="{8B1ED967-E26B-4848-99E8-9A8715B9BB96}" type="pres">
      <dgm:prSet presAssocID="{A47E674B-F84D-45B1-B10C-9784C292D161}" presName="node" presStyleLbl="node1" presStyleIdx="11" presStyleCnt="15" custLinFactNeighborX="1493" custLinFactNeighborY="45416">
        <dgm:presLayoutVars>
          <dgm:bulletEnabled val="1"/>
        </dgm:presLayoutVars>
      </dgm:prSet>
      <dgm:spPr/>
    </dgm:pt>
    <dgm:pt modelId="{7260BFCE-B9A8-4B6A-8C19-2994DD08CB9F}" type="pres">
      <dgm:prSet presAssocID="{9B01B991-3699-4C98-9560-C96837498398}" presName="sibTrans" presStyleCnt="0"/>
      <dgm:spPr/>
    </dgm:pt>
    <dgm:pt modelId="{F62F7C6B-C60D-489A-80A1-6E823DDDB71B}" type="pres">
      <dgm:prSet presAssocID="{394983F4-674E-41C6-B670-87AE4A9D7D52}" presName="node" presStyleLbl="node1" presStyleIdx="12" presStyleCnt="15" custLinFactNeighborX="6717" custLinFactNeighborY="93756">
        <dgm:presLayoutVars>
          <dgm:bulletEnabled val="1"/>
        </dgm:presLayoutVars>
      </dgm:prSet>
      <dgm:spPr/>
    </dgm:pt>
    <dgm:pt modelId="{FA91F2F2-45C1-4D36-A07B-427A8BD4D759}" type="pres">
      <dgm:prSet presAssocID="{E51F19FE-D0AE-4B6A-A4FE-81FD82E6EC40}" presName="sibTrans" presStyleCnt="0"/>
      <dgm:spPr/>
    </dgm:pt>
    <dgm:pt modelId="{3336A24C-E3F0-47E6-BEBD-DAE177A52354}" type="pres">
      <dgm:prSet presAssocID="{32C266CC-C52B-48B6-944E-529C9C86B9DE}" presName="node" presStyleLbl="node1" presStyleIdx="13" presStyleCnt="15" custLinFactNeighborX="2985" custLinFactNeighborY="93756">
        <dgm:presLayoutVars>
          <dgm:bulletEnabled val="1"/>
        </dgm:presLayoutVars>
      </dgm:prSet>
      <dgm:spPr/>
    </dgm:pt>
    <dgm:pt modelId="{81108056-D1E2-42A5-A3F6-34CFBACAD925}" type="pres">
      <dgm:prSet presAssocID="{E785D36A-855B-4FD6-B460-10F648853C34}" presName="sibTrans" presStyleCnt="0"/>
      <dgm:spPr/>
    </dgm:pt>
    <dgm:pt modelId="{DE199E40-2D53-4642-9F4E-32D9CD3F5214}" type="pres">
      <dgm:prSet presAssocID="{85652F61-8A5B-4411-A72F-2BE525F49A9B}" presName="node" presStyleLbl="node1" presStyleIdx="14" presStyleCnt="15" custLinFactNeighborX="1493" custLinFactNeighborY="93756">
        <dgm:presLayoutVars>
          <dgm:bulletEnabled val="1"/>
        </dgm:presLayoutVars>
      </dgm:prSet>
      <dgm:spPr/>
    </dgm:pt>
  </dgm:ptLst>
  <dgm:cxnLst>
    <dgm:cxn modelId="{4E22B205-4683-4F53-883A-5EEE0FA1256B}" type="presOf" srcId="{735C28CB-ABD5-4855-9E8B-4DB0D10955BC}" destId="{849BD46B-7802-4AED-8DA7-A2AB763A0DF0}" srcOrd="0" destOrd="0" presId="urn:microsoft.com/office/officeart/2005/8/layout/default"/>
    <dgm:cxn modelId="{CBDEB708-F5A0-407C-A4BE-7F51BEDDB6EC}" type="presOf" srcId="{93C06867-8565-49E1-8DA5-B67163683661}" destId="{422BE288-95E4-47CE-BD29-94984E22E21B}" srcOrd="0" destOrd="0" presId="urn:microsoft.com/office/officeart/2005/8/layout/default"/>
    <dgm:cxn modelId="{0D7E3E0D-8FAB-4849-A3CC-758A8B3B5CC9}" srcId="{93C06867-8565-49E1-8DA5-B67163683661}" destId="{83F6410F-50C5-4E28-A42C-9AF93FE078DE}" srcOrd="2" destOrd="0" parTransId="{8257BFB5-687F-4B0E-9E0E-7447C256BE8C}" sibTransId="{A7C7EF66-BF28-4D8F-AC5A-8622612E26B5}"/>
    <dgm:cxn modelId="{ACEA5213-200E-45B9-AE1E-52A77A8EEA42}" type="presOf" srcId="{8F1E2B42-F6DD-4E26-86AB-D43B8659EAFB}" destId="{328C59F5-1720-46D3-BD42-C8A99FC3DA4E}" srcOrd="0" destOrd="0" presId="urn:microsoft.com/office/officeart/2005/8/layout/default"/>
    <dgm:cxn modelId="{68525C17-72D7-428C-9399-EF74EE79635B}" srcId="{93C06867-8565-49E1-8DA5-B67163683661}" destId="{3B1E1B2A-6405-4B4F-9D96-3611E0D80487}" srcOrd="5" destOrd="0" parTransId="{1B36A463-8C1B-497C-B94E-175DDCDE30E6}" sibTransId="{BC3409DA-1F91-40B7-AA93-98E59FB17BC4}"/>
    <dgm:cxn modelId="{CBCB6D19-28DA-4AB6-A39A-A9D67BAC3EF6}" srcId="{93C06867-8565-49E1-8DA5-B67163683661}" destId="{394983F4-674E-41C6-B670-87AE4A9D7D52}" srcOrd="12" destOrd="0" parTransId="{1727344F-6F30-47D0-8518-E56E38381FEF}" sibTransId="{E51F19FE-D0AE-4B6A-A4FE-81FD82E6EC40}"/>
    <dgm:cxn modelId="{9E737333-6963-40CF-B36F-45D3178D0E96}" type="presOf" srcId="{394983F4-674E-41C6-B670-87AE4A9D7D52}" destId="{F62F7C6B-C60D-489A-80A1-6E823DDDB71B}" srcOrd="0" destOrd="0" presId="urn:microsoft.com/office/officeart/2005/8/layout/default"/>
    <dgm:cxn modelId="{3DF80134-E67B-4928-A68C-00AA2B3E3880}" srcId="{93C06867-8565-49E1-8DA5-B67163683661}" destId="{735C28CB-ABD5-4855-9E8B-4DB0D10955BC}" srcOrd="4" destOrd="0" parTransId="{2346033E-C75B-4B42-9B60-F3BD5AD97D5A}" sibTransId="{75B5FEE5-75FF-4AF9-9CFD-5D0280411783}"/>
    <dgm:cxn modelId="{93074C3E-3FCF-4725-B62E-FC46BC529D15}" type="presOf" srcId="{5BA40796-C4F3-4CBB-9408-C00A4E7EBE73}" destId="{DCB87213-7DCD-4A94-8839-7FEF73B0B4E0}" srcOrd="0" destOrd="0" presId="urn:microsoft.com/office/officeart/2005/8/layout/default"/>
    <dgm:cxn modelId="{8795705E-774A-4690-AE92-1E481042504F}" srcId="{93C06867-8565-49E1-8DA5-B67163683661}" destId="{85652F61-8A5B-4411-A72F-2BE525F49A9B}" srcOrd="14" destOrd="0" parTransId="{7BD379E2-61D1-4977-B974-9165C4BE56AD}" sibTransId="{EECD2E6C-B61E-4C20-86FE-BEBA4A072891}"/>
    <dgm:cxn modelId="{E80F0442-9F9C-4503-95DA-73FCD2EEA9C1}" srcId="{93C06867-8565-49E1-8DA5-B67163683661}" destId="{9752C0BE-A1E2-438B-9B68-069A98CD9976}" srcOrd="9" destOrd="0" parTransId="{5A02A8C8-4C1E-4790-8E8F-62E628014CB3}" sibTransId="{BCDE14DA-37A8-4636-A0A8-CFB8667B8715}"/>
    <dgm:cxn modelId="{35636166-16A4-429F-9D77-2AEF460DFC53}" srcId="{93C06867-8565-49E1-8DA5-B67163683661}" destId="{A47E674B-F84D-45B1-B10C-9784C292D161}" srcOrd="11" destOrd="0" parTransId="{A87FB01F-6332-4C61-883E-858E82E1E0BA}" sibTransId="{9B01B991-3699-4C98-9560-C96837498398}"/>
    <dgm:cxn modelId="{B745E047-83D0-48AF-82FB-51D5FBDE5E8E}" type="presOf" srcId="{3B1E1B2A-6405-4B4F-9D96-3611E0D80487}" destId="{F7C2B707-B17D-419C-BA92-5B91C0ADE0EF}" srcOrd="0" destOrd="0" presId="urn:microsoft.com/office/officeart/2005/8/layout/default"/>
    <dgm:cxn modelId="{DB68B86B-9C20-4FE0-B306-F897D2655DFE}" type="presOf" srcId="{992DFC70-8145-4DF2-8DFE-EFF9AD89A3C3}" destId="{E4C0F4BB-AFF7-4083-978A-94B5C707B6EA}" srcOrd="0" destOrd="0" presId="urn:microsoft.com/office/officeart/2005/8/layout/default"/>
    <dgm:cxn modelId="{BB71A24E-1748-4001-A35B-C83360FE21C1}" type="presOf" srcId="{A47E674B-F84D-45B1-B10C-9784C292D161}" destId="{8B1ED967-E26B-4848-99E8-9A8715B9BB96}" srcOrd="0" destOrd="0" presId="urn:microsoft.com/office/officeart/2005/8/layout/default"/>
    <dgm:cxn modelId="{9430A470-5829-41BE-8420-263D56183B1A}" type="presOf" srcId="{9752C0BE-A1E2-438B-9B68-069A98CD9976}" destId="{4AF6C82E-893B-4C56-8DFF-B91D862ADA86}" srcOrd="0" destOrd="0" presId="urn:microsoft.com/office/officeart/2005/8/layout/default"/>
    <dgm:cxn modelId="{693D2177-33F9-45E5-8775-F7D08EEADE32}" type="presOf" srcId="{45E2DFAA-2B1D-40F6-8F6E-E0026CBAE975}" destId="{3EE8C6DC-3FEB-4E13-8949-800A776143AA}" srcOrd="0" destOrd="0" presId="urn:microsoft.com/office/officeart/2005/8/layout/default"/>
    <dgm:cxn modelId="{D30F5557-7C2F-4C51-8D8A-0B13AB6C7B1D}" type="presOf" srcId="{85652F61-8A5B-4411-A72F-2BE525F49A9B}" destId="{DE199E40-2D53-4642-9F4E-32D9CD3F5214}" srcOrd="0" destOrd="0" presId="urn:microsoft.com/office/officeart/2005/8/layout/default"/>
    <dgm:cxn modelId="{0B738659-B04D-46C4-B575-46A2B820FB11}" srcId="{93C06867-8565-49E1-8DA5-B67163683661}" destId="{32C266CC-C52B-48B6-944E-529C9C86B9DE}" srcOrd="13" destOrd="0" parTransId="{9FD4C912-9C2E-407A-9400-5811959F3B9B}" sibTransId="{E785D36A-855B-4FD6-B460-10F648853C34}"/>
    <dgm:cxn modelId="{D221447A-E72C-4629-BED3-059A7A57CD37}" srcId="{93C06867-8565-49E1-8DA5-B67163683661}" destId="{CC09AF3A-FCA7-403D-A061-EB305D330908}" srcOrd="8" destOrd="0" parTransId="{2C45E235-E336-458B-9C5A-484ECDCA5E1C}" sibTransId="{F10BC23C-D7B1-46F1-B48D-694FFFF08563}"/>
    <dgm:cxn modelId="{E5E6BB7A-C6F5-4320-847B-45D0DD587DC7}" srcId="{93C06867-8565-49E1-8DA5-B67163683661}" destId="{9863AE64-B3F1-40AF-A8EB-0475B016FFB3}" srcOrd="7" destOrd="0" parTransId="{486E1306-E46A-4B5B-BD31-4F2F8A7B01B3}" sibTransId="{DA5373B5-C9D4-4A17-9377-F16A14AC8E63}"/>
    <dgm:cxn modelId="{FFA81F7F-A650-4D2C-AA9B-8B581A14BD0C}" type="presOf" srcId="{83F6410F-50C5-4E28-A42C-9AF93FE078DE}" destId="{3F297BFD-D702-4A25-87BB-4179965ECA21}" srcOrd="0" destOrd="0" presId="urn:microsoft.com/office/officeart/2005/8/layout/default"/>
    <dgm:cxn modelId="{FEC38A85-8280-4545-B1D1-830523B4C2D8}" srcId="{93C06867-8565-49E1-8DA5-B67163683661}" destId="{8F1E2B42-F6DD-4E26-86AB-D43B8659EAFB}" srcOrd="0" destOrd="0" parTransId="{7E9EA552-46EC-47F2-BD98-AE25A3EC7422}" sibTransId="{CFCCB4AF-F232-4BD0-B876-AB45DCCC93C4}"/>
    <dgm:cxn modelId="{5C6EFA9D-EF66-45C1-8162-8E3E97CFCAD5}" srcId="{93C06867-8565-49E1-8DA5-B67163683661}" destId="{45E2DFAA-2B1D-40F6-8F6E-E0026CBAE975}" srcOrd="1" destOrd="0" parTransId="{CCDA7F5A-5F98-4F36-A298-34AA989AE820}" sibTransId="{8CAE5FDC-7A69-4082-937B-BB674862322F}"/>
    <dgm:cxn modelId="{223EBBAD-66AE-453D-9EE6-1C58B0CF09AC}" type="presOf" srcId="{9863AE64-B3F1-40AF-A8EB-0475B016FFB3}" destId="{F7D68FE9-EA5D-4B6E-8C6A-322DC6E5BC32}" srcOrd="0" destOrd="0" presId="urn:microsoft.com/office/officeart/2005/8/layout/default"/>
    <dgm:cxn modelId="{95C572C3-28B7-4E30-B10C-D008EF573137}" srcId="{93C06867-8565-49E1-8DA5-B67163683661}" destId="{992DFC70-8145-4DF2-8DFE-EFF9AD89A3C3}" srcOrd="6" destOrd="0" parTransId="{B82B22CA-9EA0-4535-B71A-E634DC09FEC6}" sibTransId="{12CC5890-05EF-48D5-A1A3-F75DD7CF5ED0}"/>
    <dgm:cxn modelId="{DF1EE6D9-3A91-4723-903C-099E61DCD2B2}" type="presOf" srcId="{CC09AF3A-FCA7-403D-A061-EB305D330908}" destId="{3296D225-BE38-461F-A924-4E958C5EFC75}" srcOrd="0" destOrd="0" presId="urn:microsoft.com/office/officeart/2005/8/layout/default"/>
    <dgm:cxn modelId="{FE921FE5-6A46-4B1C-B701-845439FE32F5}" type="presOf" srcId="{61C46BCB-BB67-4635-A79F-3571D48F372A}" destId="{8DFCD67F-4166-4317-99E1-31FD9CE960E5}" srcOrd="0" destOrd="0" presId="urn:microsoft.com/office/officeart/2005/8/layout/default"/>
    <dgm:cxn modelId="{6CFFEFF5-9E8D-4F4E-8716-9A331C466933}" srcId="{93C06867-8565-49E1-8DA5-B67163683661}" destId="{5BA40796-C4F3-4CBB-9408-C00A4E7EBE73}" srcOrd="3" destOrd="0" parTransId="{966BF23F-FFD4-4491-B5F2-BCD957D3F796}" sibTransId="{D1D29E9E-C169-4665-A005-874F2215DA91}"/>
    <dgm:cxn modelId="{52B6D0FB-4EEF-4C72-8799-B85186DD6D59}" srcId="{93C06867-8565-49E1-8DA5-B67163683661}" destId="{61C46BCB-BB67-4635-A79F-3571D48F372A}" srcOrd="10" destOrd="0" parTransId="{063CD3DE-9B70-4051-899C-4189973AA985}" sibTransId="{045FEA36-5025-4523-8CB6-850C5AD949C8}"/>
    <dgm:cxn modelId="{57A043FD-4B86-4CD4-B1E1-327882FC112D}" type="presOf" srcId="{32C266CC-C52B-48B6-944E-529C9C86B9DE}" destId="{3336A24C-E3F0-47E6-BEBD-DAE177A52354}" srcOrd="0" destOrd="0" presId="urn:microsoft.com/office/officeart/2005/8/layout/default"/>
    <dgm:cxn modelId="{D5A0ADCF-5A9B-4774-B6E9-DA4522F030B5}" type="presParOf" srcId="{422BE288-95E4-47CE-BD29-94984E22E21B}" destId="{328C59F5-1720-46D3-BD42-C8A99FC3DA4E}" srcOrd="0" destOrd="0" presId="urn:microsoft.com/office/officeart/2005/8/layout/default"/>
    <dgm:cxn modelId="{B171CC30-0AC9-4C35-82E4-A4A4BA9D84EB}" type="presParOf" srcId="{422BE288-95E4-47CE-BD29-94984E22E21B}" destId="{31645B91-75CE-4F44-A287-4E0740EE0306}" srcOrd="1" destOrd="0" presId="urn:microsoft.com/office/officeart/2005/8/layout/default"/>
    <dgm:cxn modelId="{38968B96-2979-4045-97BE-84D33933CAD2}" type="presParOf" srcId="{422BE288-95E4-47CE-BD29-94984E22E21B}" destId="{3EE8C6DC-3FEB-4E13-8949-800A776143AA}" srcOrd="2" destOrd="0" presId="urn:microsoft.com/office/officeart/2005/8/layout/default"/>
    <dgm:cxn modelId="{D5CD3811-6B3B-4B36-AAA3-62EA75AF46FD}" type="presParOf" srcId="{422BE288-95E4-47CE-BD29-94984E22E21B}" destId="{82325F14-4A39-42F3-A3F9-B634104B50B7}" srcOrd="3" destOrd="0" presId="urn:microsoft.com/office/officeart/2005/8/layout/default"/>
    <dgm:cxn modelId="{D3DBB140-93C1-49C5-BD61-7EDE66793007}" type="presParOf" srcId="{422BE288-95E4-47CE-BD29-94984E22E21B}" destId="{3F297BFD-D702-4A25-87BB-4179965ECA21}" srcOrd="4" destOrd="0" presId="urn:microsoft.com/office/officeart/2005/8/layout/default"/>
    <dgm:cxn modelId="{6BD28AEB-E5C7-41C1-943B-A91F2C65AC1A}" type="presParOf" srcId="{422BE288-95E4-47CE-BD29-94984E22E21B}" destId="{9C86600B-A04C-4E58-AF29-77803B693F13}" srcOrd="5" destOrd="0" presId="urn:microsoft.com/office/officeart/2005/8/layout/default"/>
    <dgm:cxn modelId="{EAC26287-0960-481D-BFA1-8BA42EF9A306}" type="presParOf" srcId="{422BE288-95E4-47CE-BD29-94984E22E21B}" destId="{DCB87213-7DCD-4A94-8839-7FEF73B0B4E0}" srcOrd="6" destOrd="0" presId="urn:microsoft.com/office/officeart/2005/8/layout/default"/>
    <dgm:cxn modelId="{381D8BBE-2DB5-49FF-AFC8-F1FD7D96C306}" type="presParOf" srcId="{422BE288-95E4-47CE-BD29-94984E22E21B}" destId="{A7839C5C-D99E-423B-AABC-C55EC12B07BC}" srcOrd="7" destOrd="0" presId="urn:microsoft.com/office/officeart/2005/8/layout/default"/>
    <dgm:cxn modelId="{B6E1D6AD-0F9A-48AC-BBB4-21B278836FC6}" type="presParOf" srcId="{422BE288-95E4-47CE-BD29-94984E22E21B}" destId="{849BD46B-7802-4AED-8DA7-A2AB763A0DF0}" srcOrd="8" destOrd="0" presId="urn:microsoft.com/office/officeart/2005/8/layout/default"/>
    <dgm:cxn modelId="{A2CF2B7F-0F04-4E4E-8340-756D13621356}" type="presParOf" srcId="{422BE288-95E4-47CE-BD29-94984E22E21B}" destId="{87C71CE0-8D1E-4E48-86BB-F1C4FD420F7A}" srcOrd="9" destOrd="0" presId="urn:microsoft.com/office/officeart/2005/8/layout/default"/>
    <dgm:cxn modelId="{C2516305-2960-4895-BF6C-25A0ED3CB821}" type="presParOf" srcId="{422BE288-95E4-47CE-BD29-94984E22E21B}" destId="{F7C2B707-B17D-419C-BA92-5B91C0ADE0EF}" srcOrd="10" destOrd="0" presId="urn:microsoft.com/office/officeart/2005/8/layout/default"/>
    <dgm:cxn modelId="{927A486E-18C0-4E86-8CDE-B0A22D50CBA2}" type="presParOf" srcId="{422BE288-95E4-47CE-BD29-94984E22E21B}" destId="{E3B599C3-46B6-44D9-BFD4-DF4EDEEBFE5A}" srcOrd="11" destOrd="0" presId="urn:microsoft.com/office/officeart/2005/8/layout/default"/>
    <dgm:cxn modelId="{2A2DAC31-9B43-4546-A1F0-BD5DBF530538}" type="presParOf" srcId="{422BE288-95E4-47CE-BD29-94984E22E21B}" destId="{E4C0F4BB-AFF7-4083-978A-94B5C707B6EA}" srcOrd="12" destOrd="0" presId="urn:microsoft.com/office/officeart/2005/8/layout/default"/>
    <dgm:cxn modelId="{3A3B80F5-844E-4B4B-8ECE-1DB7CF51AD3D}" type="presParOf" srcId="{422BE288-95E4-47CE-BD29-94984E22E21B}" destId="{516CBBAC-81AB-4152-9530-071BC7F083E0}" srcOrd="13" destOrd="0" presId="urn:microsoft.com/office/officeart/2005/8/layout/default"/>
    <dgm:cxn modelId="{7253BC9A-92C0-4E09-AF81-57DC262333B6}" type="presParOf" srcId="{422BE288-95E4-47CE-BD29-94984E22E21B}" destId="{F7D68FE9-EA5D-4B6E-8C6A-322DC6E5BC32}" srcOrd="14" destOrd="0" presId="urn:microsoft.com/office/officeart/2005/8/layout/default"/>
    <dgm:cxn modelId="{76F5C8B5-D31B-496E-96A0-7EC4051A794E}" type="presParOf" srcId="{422BE288-95E4-47CE-BD29-94984E22E21B}" destId="{92E58CB4-7455-4C03-883C-CB25D1088B3D}" srcOrd="15" destOrd="0" presId="urn:microsoft.com/office/officeart/2005/8/layout/default"/>
    <dgm:cxn modelId="{57CE3594-EF1D-4213-BFA7-C5A7EE9A1A7C}" type="presParOf" srcId="{422BE288-95E4-47CE-BD29-94984E22E21B}" destId="{3296D225-BE38-461F-A924-4E958C5EFC75}" srcOrd="16" destOrd="0" presId="urn:microsoft.com/office/officeart/2005/8/layout/default"/>
    <dgm:cxn modelId="{9330AE18-18E9-49C8-B356-22AEA8ADECE1}" type="presParOf" srcId="{422BE288-95E4-47CE-BD29-94984E22E21B}" destId="{3A65FA0C-5138-4ECA-B861-7850C93CBA3C}" srcOrd="17" destOrd="0" presId="urn:microsoft.com/office/officeart/2005/8/layout/default"/>
    <dgm:cxn modelId="{65ABAFBE-E371-4D47-8C80-009B6AD91EE1}" type="presParOf" srcId="{422BE288-95E4-47CE-BD29-94984E22E21B}" destId="{4AF6C82E-893B-4C56-8DFF-B91D862ADA86}" srcOrd="18" destOrd="0" presId="urn:microsoft.com/office/officeart/2005/8/layout/default"/>
    <dgm:cxn modelId="{1D47FF86-3318-49D2-909B-9E7C182640ED}" type="presParOf" srcId="{422BE288-95E4-47CE-BD29-94984E22E21B}" destId="{283B676E-6670-4103-AFED-D2A65B5FD27D}" srcOrd="19" destOrd="0" presId="urn:microsoft.com/office/officeart/2005/8/layout/default"/>
    <dgm:cxn modelId="{A30AF303-CE06-4678-8B91-0FB3E3AD09BD}" type="presParOf" srcId="{422BE288-95E4-47CE-BD29-94984E22E21B}" destId="{8DFCD67F-4166-4317-99E1-31FD9CE960E5}" srcOrd="20" destOrd="0" presId="urn:microsoft.com/office/officeart/2005/8/layout/default"/>
    <dgm:cxn modelId="{85337042-27E5-4A17-B86A-464F61FDEB50}" type="presParOf" srcId="{422BE288-95E4-47CE-BD29-94984E22E21B}" destId="{E6009A54-85DA-42C5-B049-89CF2D6E601D}" srcOrd="21" destOrd="0" presId="urn:microsoft.com/office/officeart/2005/8/layout/default"/>
    <dgm:cxn modelId="{3436833D-FF3C-4F23-BF03-AACC3351B948}" type="presParOf" srcId="{422BE288-95E4-47CE-BD29-94984E22E21B}" destId="{8B1ED967-E26B-4848-99E8-9A8715B9BB96}" srcOrd="22" destOrd="0" presId="urn:microsoft.com/office/officeart/2005/8/layout/default"/>
    <dgm:cxn modelId="{C006DAF2-2C52-4423-BBF0-2E3BBE7A9A3D}" type="presParOf" srcId="{422BE288-95E4-47CE-BD29-94984E22E21B}" destId="{7260BFCE-B9A8-4B6A-8C19-2994DD08CB9F}" srcOrd="23" destOrd="0" presId="urn:microsoft.com/office/officeart/2005/8/layout/default"/>
    <dgm:cxn modelId="{3FF45CB7-A2B4-4C43-BBC8-A443D72CC688}" type="presParOf" srcId="{422BE288-95E4-47CE-BD29-94984E22E21B}" destId="{F62F7C6B-C60D-489A-80A1-6E823DDDB71B}" srcOrd="24" destOrd="0" presId="urn:microsoft.com/office/officeart/2005/8/layout/default"/>
    <dgm:cxn modelId="{99E0235C-4B19-4900-8760-E09731C35269}" type="presParOf" srcId="{422BE288-95E4-47CE-BD29-94984E22E21B}" destId="{FA91F2F2-45C1-4D36-A07B-427A8BD4D759}" srcOrd="25" destOrd="0" presId="urn:microsoft.com/office/officeart/2005/8/layout/default"/>
    <dgm:cxn modelId="{7A832A99-10E7-462D-8F02-199BCBDE8BBF}" type="presParOf" srcId="{422BE288-95E4-47CE-BD29-94984E22E21B}" destId="{3336A24C-E3F0-47E6-BEBD-DAE177A52354}" srcOrd="26" destOrd="0" presId="urn:microsoft.com/office/officeart/2005/8/layout/default"/>
    <dgm:cxn modelId="{67396FC5-6562-46C3-B476-97D99DEC3A49}" type="presParOf" srcId="{422BE288-95E4-47CE-BD29-94984E22E21B}" destId="{81108056-D1E2-42A5-A3F6-34CFBACAD925}" srcOrd="27" destOrd="0" presId="urn:microsoft.com/office/officeart/2005/8/layout/default"/>
    <dgm:cxn modelId="{5216A0E6-AF0D-47F4-8DE3-C712224B17D0}" type="presParOf" srcId="{422BE288-95E4-47CE-BD29-94984E22E21B}" destId="{DE199E40-2D53-4642-9F4E-32D9CD3F5214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A2150-7868-4D89-8AF5-97EFE4C6AC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7FE6B6-37DA-437A-9165-F7170FE06B44}">
      <dgm:prSet/>
      <dgm:spPr/>
      <dgm:t>
        <a:bodyPr/>
        <a:lstStyle/>
        <a:p>
          <a:r>
            <a:rPr lang="en-US" dirty="0"/>
            <a:t>Selected strategies from 2 in-person programs that had reported some success in reducing interparental conflict</a:t>
          </a:r>
        </a:p>
      </dgm:t>
    </dgm:pt>
    <dgm:pt modelId="{283A1461-0781-495A-9744-456F4A158D2C}" type="parTrans" cxnId="{0878F009-7D08-45A2-8310-28BAEA1BD7B3}">
      <dgm:prSet/>
      <dgm:spPr/>
      <dgm:t>
        <a:bodyPr/>
        <a:lstStyle/>
        <a:p>
          <a:endParaRPr lang="en-US"/>
        </a:p>
      </dgm:t>
    </dgm:pt>
    <dgm:pt modelId="{18BDCCFC-9970-4B17-8D05-4BF2BA95E28F}" type="sibTrans" cxnId="{0878F009-7D08-45A2-8310-28BAEA1BD7B3}">
      <dgm:prSet/>
      <dgm:spPr/>
      <dgm:t>
        <a:bodyPr/>
        <a:lstStyle/>
        <a:p>
          <a:endParaRPr lang="en-US"/>
        </a:p>
      </dgm:t>
    </dgm:pt>
    <dgm:pt modelId="{02240E28-E5C6-4F0B-A61D-552AE9FD9724}">
      <dgm:prSet/>
      <dgm:spPr/>
      <dgm:t>
        <a:bodyPr/>
        <a:lstStyle/>
        <a:p>
          <a:r>
            <a:rPr lang="en-US"/>
            <a:t>New Beginnings Program (NBP)</a:t>
          </a:r>
        </a:p>
      </dgm:t>
    </dgm:pt>
    <dgm:pt modelId="{1F48B20D-2D02-4E9A-8F33-B1B8F304D689}" type="parTrans" cxnId="{CA6352AC-A80C-4A38-9040-FEEFD71DE693}">
      <dgm:prSet/>
      <dgm:spPr/>
      <dgm:t>
        <a:bodyPr/>
        <a:lstStyle/>
        <a:p>
          <a:endParaRPr lang="en-US"/>
        </a:p>
      </dgm:t>
    </dgm:pt>
    <dgm:pt modelId="{E5409811-36A6-4F0D-8BAA-715481A0F086}" type="sibTrans" cxnId="{CA6352AC-A80C-4A38-9040-FEEFD71DE693}">
      <dgm:prSet/>
      <dgm:spPr/>
      <dgm:t>
        <a:bodyPr/>
        <a:lstStyle/>
        <a:p>
          <a:endParaRPr lang="en-US"/>
        </a:p>
      </dgm:t>
    </dgm:pt>
    <dgm:pt modelId="{09ABC580-9AC0-4441-B939-76FF0C179A56}">
      <dgm:prSet/>
      <dgm:spPr/>
      <dgm:t>
        <a:bodyPr/>
        <a:lstStyle/>
        <a:p>
          <a:r>
            <a:rPr lang="en-US"/>
            <a:t>Dads for Life Program (DFL)</a:t>
          </a:r>
        </a:p>
      </dgm:t>
    </dgm:pt>
    <dgm:pt modelId="{50F8E6C6-50ED-4A09-B7EB-1FD80CEBF5E8}" type="parTrans" cxnId="{7D13B999-A577-4F15-8672-8F487492A394}">
      <dgm:prSet/>
      <dgm:spPr/>
      <dgm:t>
        <a:bodyPr/>
        <a:lstStyle/>
        <a:p>
          <a:endParaRPr lang="en-US"/>
        </a:p>
      </dgm:t>
    </dgm:pt>
    <dgm:pt modelId="{BB2C837C-9822-48F1-8D25-DFA7148C8358}" type="sibTrans" cxnId="{7D13B999-A577-4F15-8672-8F487492A394}">
      <dgm:prSet/>
      <dgm:spPr/>
      <dgm:t>
        <a:bodyPr/>
        <a:lstStyle/>
        <a:p>
          <a:endParaRPr lang="en-US"/>
        </a:p>
      </dgm:t>
    </dgm:pt>
    <dgm:pt modelId="{1DB13A02-A4B8-42F7-ADB7-8F45065C3812}">
      <dgm:prSet/>
      <dgm:spPr/>
      <dgm:t>
        <a:bodyPr/>
        <a:lstStyle/>
        <a:p>
          <a:r>
            <a:rPr lang="en-US" dirty="0"/>
            <a:t>Both programs had a skills-based approach – </a:t>
          </a:r>
          <a:r>
            <a:rPr lang="en-US" dirty="0" err="1"/>
            <a:t>eNBP</a:t>
          </a:r>
          <a:r>
            <a:rPr lang="en-US" dirty="0"/>
            <a:t> taught skills from both programs</a:t>
          </a:r>
        </a:p>
      </dgm:t>
    </dgm:pt>
    <dgm:pt modelId="{9B15790F-F203-4E0E-BC2B-7291BC3C4275}" type="parTrans" cxnId="{2E72DD45-3982-4038-9C13-CEF231C62A94}">
      <dgm:prSet/>
      <dgm:spPr/>
      <dgm:t>
        <a:bodyPr/>
        <a:lstStyle/>
        <a:p>
          <a:endParaRPr lang="en-US"/>
        </a:p>
      </dgm:t>
    </dgm:pt>
    <dgm:pt modelId="{7B44174E-9F62-4DE2-B1D5-145DD2853A3F}" type="sibTrans" cxnId="{2E72DD45-3982-4038-9C13-CEF231C62A94}">
      <dgm:prSet/>
      <dgm:spPr/>
      <dgm:t>
        <a:bodyPr/>
        <a:lstStyle/>
        <a:p>
          <a:endParaRPr lang="en-US"/>
        </a:p>
      </dgm:t>
    </dgm:pt>
    <dgm:pt modelId="{5D674531-8981-4E35-811B-3DAC94763595}">
      <dgm:prSet/>
      <dgm:spPr/>
      <dgm:t>
        <a:bodyPr/>
        <a:lstStyle/>
        <a:p>
          <a:r>
            <a:rPr lang="en-US"/>
            <a:t>Motivate parents by focusing on harm to child</a:t>
          </a:r>
        </a:p>
      </dgm:t>
    </dgm:pt>
    <dgm:pt modelId="{51F41914-40C9-4B66-9C83-4C7ACC0AAA24}" type="parTrans" cxnId="{012A9B73-AFD7-4119-879B-4029F87A7A9B}">
      <dgm:prSet/>
      <dgm:spPr/>
      <dgm:t>
        <a:bodyPr/>
        <a:lstStyle/>
        <a:p>
          <a:endParaRPr lang="en-US"/>
        </a:p>
      </dgm:t>
    </dgm:pt>
    <dgm:pt modelId="{105B2B39-6E2A-4382-986B-3BDBD4F6EE4D}" type="sibTrans" cxnId="{012A9B73-AFD7-4119-879B-4029F87A7A9B}">
      <dgm:prSet/>
      <dgm:spPr/>
      <dgm:t>
        <a:bodyPr/>
        <a:lstStyle/>
        <a:p>
          <a:endParaRPr lang="en-US"/>
        </a:p>
      </dgm:t>
    </dgm:pt>
    <dgm:pt modelId="{986F53AD-3B2B-49D6-B2F7-0B8F0F71EDB4}">
      <dgm:prSet/>
      <dgm:spPr/>
      <dgm:t>
        <a:bodyPr/>
        <a:lstStyle/>
        <a:p>
          <a:r>
            <a:rPr lang="en-US"/>
            <a:t>Teach parents specific skills to reduce conflict</a:t>
          </a:r>
        </a:p>
      </dgm:t>
    </dgm:pt>
    <dgm:pt modelId="{3FE05BBA-9F85-4639-A5F4-568098B546EA}" type="parTrans" cxnId="{FC3F98F7-E1E6-4D3A-A38C-1BA00E46C7A7}">
      <dgm:prSet/>
      <dgm:spPr/>
      <dgm:t>
        <a:bodyPr/>
        <a:lstStyle/>
        <a:p>
          <a:endParaRPr lang="en-US"/>
        </a:p>
      </dgm:t>
    </dgm:pt>
    <dgm:pt modelId="{EEBAD561-A358-4E65-8DB5-FF8092B0832C}" type="sibTrans" cxnId="{FC3F98F7-E1E6-4D3A-A38C-1BA00E46C7A7}">
      <dgm:prSet/>
      <dgm:spPr/>
      <dgm:t>
        <a:bodyPr/>
        <a:lstStyle/>
        <a:p>
          <a:endParaRPr lang="en-US"/>
        </a:p>
      </dgm:t>
    </dgm:pt>
    <dgm:pt modelId="{0389821A-FD36-420B-A2B7-E4E1B2BF533A}">
      <dgm:prSet/>
      <dgm:spPr/>
      <dgm:t>
        <a:bodyPr/>
        <a:lstStyle/>
        <a:p>
          <a:r>
            <a:rPr lang="en-US" dirty="0"/>
            <a:t>NBP taught skills to keep the children out of the middle</a:t>
          </a:r>
        </a:p>
      </dgm:t>
    </dgm:pt>
    <dgm:pt modelId="{C739390A-BDD2-4E68-A2F5-E1032BA37C72}" type="parTrans" cxnId="{DD3E55D7-D93B-43A3-B4E1-B94A9BD747E6}">
      <dgm:prSet/>
      <dgm:spPr/>
      <dgm:t>
        <a:bodyPr/>
        <a:lstStyle/>
        <a:p>
          <a:endParaRPr lang="en-US"/>
        </a:p>
      </dgm:t>
    </dgm:pt>
    <dgm:pt modelId="{DC4C1A4C-1A33-4D87-B669-7B69E090F0CD}" type="sibTrans" cxnId="{DD3E55D7-D93B-43A3-B4E1-B94A9BD747E6}">
      <dgm:prSet/>
      <dgm:spPr/>
      <dgm:t>
        <a:bodyPr/>
        <a:lstStyle/>
        <a:p>
          <a:endParaRPr lang="en-US"/>
        </a:p>
      </dgm:t>
    </dgm:pt>
    <dgm:pt modelId="{50BC113B-02A8-4159-B3C2-D11F1C6F9449}">
      <dgm:prSet/>
      <dgm:spPr/>
      <dgm:t>
        <a:bodyPr/>
        <a:lstStyle/>
        <a:p>
          <a:r>
            <a:rPr lang="en-US" dirty="0"/>
            <a:t>DFL taught skills to reduce conflict escalation – “turn down the heat” </a:t>
          </a:r>
        </a:p>
      </dgm:t>
    </dgm:pt>
    <dgm:pt modelId="{3447AEC2-4470-47B5-9DBB-6AF5973CD98A}" type="parTrans" cxnId="{C1F7DCA2-929A-47B8-AC21-F68A81185647}">
      <dgm:prSet/>
      <dgm:spPr/>
      <dgm:t>
        <a:bodyPr/>
        <a:lstStyle/>
        <a:p>
          <a:endParaRPr lang="en-US"/>
        </a:p>
      </dgm:t>
    </dgm:pt>
    <dgm:pt modelId="{A163E785-F816-4DD5-9768-AD7F0D5D7737}" type="sibTrans" cxnId="{C1F7DCA2-929A-47B8-AC21-F68A81185647}">
      <dgm:prSet/>
      <dgm:spPr/>
      <dgm:t>
        <a:bodyPr/>
        <a:lstStyle/>
        <a:p>
          <a:endParaRPr lang="en-US"/>
        </a:p>
      </dgm:t>
    </dgm:pt>
    <dgm:pt modelId="{F9EFCEA1-1157-4A56-AB33-C19C7F34803E}" type="pres">
      <dgm:prSet presAssocID="{251A2150-7868-4D89-8AF5-97EFE4C6AC18}" presName="linear" presStyleCnt="0">
        <dgm:presLayoutVars>
          <dgm:animLvl val="lvl"/>
          <dgm:resizeHandles val="exact"/>
        </dgm:presLayoutVars>
      </dgm:prSet>
      <dgm:spPr/>
    </dgm:pt>
    <dgm:pt modelId="{7A561B01-2F92-44A5-825D-BFCD4D23F9E7}" type="pres">
      <dgm:prSet presAssocID="{5F7FE6B6-37DA-437A-9165-F7170FE06B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7F88A6-2E0F-453B-85D6-22F5100A4E2C}" type="pres">
      <dgm:prSet presAssocID="{5F7FE6B6-37DA-437A-9165-F7170FE06B44}" presName="childText" presStyleLbl="revTx" presStyleIdx="0" presStyleCnt="2">
        <dgm:presLayoutVars>
          <dgm:bulletEnabled val="1"/>
        </dgm:presLayoutVars>
      </dgm:prSet>
      <dgm:spPr/>
    </dgm:pt>
    <dgm:pt modelId="{6E9DC493-BBD8-41E0-9A99-DEAEF2B62CC5}" type="pres">
      <dgm:prSet presAssocID="{1DB13A02-A4B8-42F7-ADB7-8F45065C38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0F8224-8792-43F4-B00E-1B1E18C2B6E4}" type="pres">
      <dgm:prSet presAssocID="{1DB13A02-A4B8-42F7-ADB7-8F45065C381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878F009-7D08-45A2-8310-28BAEA1BD7B3}" srcId="{251A2150-7868-4D89-8AF5-97EFE4C6AC18}" destId="{5F7FE6B6-37DA-437A-9165-F7170FE06B44}" srcOrd="0" destOrd="0" parTransId="{283A1461-0781-495A-9744-456F4A158D2C}" sibTransId="{18BDCCFC-9970-4B17-8D05-4BF2BA95E28F}"/>
    <dgm:cxn modelId="{3D184215-F008-4C35-8EA3-38177FF6BFA8}" type="presOf" srcId="{1DB13A02-A4B8-42F7-ADB7-8F45065C3812}" destId="{6E9DC493-BBD8-41E0-9A99-DEAEF2B62CC5}" srcOrd="0" destOrd="0" presId="urn:microsoft.com/office/officeart/2005/8/layout/vList2"/>
    <dgm:cxn modelId="{75B4BD1E-B885-4143-B53D-04FEC639D7FE}" type="presOf" srcId="{5D674531-8981-4E35-811B-3DAC94763595}" destId="{6E0F8224-8792-43F4-B00E-1B1E18C2B6E4}" srcOrd="0" destOrd="0" presId="urn:microsoft.com/office/officeart/2005/8/layout/vList2"/>
    <dgm:cxn modelId="{1E98A127-3BBE-480F-BEA6-7633C8086115}" type="presOf" srcId="{02240E28-E5C6-4F0B-A61D-552AE9FD9724}" destId="{257F88A6-2E0F-453B-85D6-22F5100A4E2C}" srcOrd="0" destOrd="0" presId="urn:microsoft.com/office/officeart/2005/8/layout/vList2"/>
    <dgm:cxn modelId="{2E72DD45-3982-4038-9C13-CEF231C62A94}" srcId="{251A2150-7868-4D89-8AF5-97EFE4C6AC18}" destId="{1DB13A02-A4B8-42F7-ADB7-8F45065C3812}" srcOrd="1" destOrd="0" parTransId="{9B15790F-F203-4E0E-BC2B-7291BC3C4275}" sibTransId="{7B44174E-9F62-4DE2-B1D5-145DD2853A3F}"/>
    <dgm:cxn modelId="{6DD1B350-5B01-46C4-88B9-1B40EA6388D4}" type="presOf" srcId="{50BC113B-02A8-4159-B3C2-D11F1C6F9449}" destId="{6E0F8224-8792-43F4-B00E-1B1E18C2B6E4}" srcOrd="0" destOrd="3" presId="urn:microsoft.com/office/officeart/2005/8/layout/vList2"/>
    <dgm:cxn modelId="{012A9B73-AFD7-4119-879B-4029F87A7A9B}" srcId="{1DB13A02-A4B8-42F7-ADB7-8F45065C3812}" destId="{5D674531-8981-4E35-811B-3DAC94763595}" srcOrd="0" destOrd="0" parTransId="{51F41914-40C9-4B66-9C83-4C7ACC0AAA24}" sibTransId="{105B2B39-6E2A-4382-986B-3BDBD4F6EE4D}"/>
    <dgm:cxn modelId="{3E821A85-7E45-4215-868E-38F5B84703C2}" type="presOf" srcId="{5F7FE6B6-37DA-437A-9165-F7170FE06B44}" destId="{7A561B01-2F92-44A5-825D-BFCD4D23F9E7}" srcOrd="0" destOrd="0" presId="urn:microsoft.com/office/officeart/2005/8/layout/vList2"/>
    <dgm:cxn modelId="{7D13B999-A577-4F15-8672-8F487492A394}" srcId="{5F7FE6B6-37DA-437A-9165-F7170FE06B44}" destId="{09ABC580-9AC0-4441-B939-76FF0C179A56}" srcOrd="1" destOrd="0" parTransId="{50F8E6C6-50ED-4A09-B7EB-1FD80CEBF5E8}" sibTransId="{BB2C837C-9822-48F1-8D25-DFA7148C8358}"/>
    <dgm:cxn modelId="{D94FA49F-AC90-4DA6-B379-8F70E66B45B5}" type="presOf" srcId="{251A2150-7868-4D89-8AF5-97EFE4C6AC18}" destId="{F9EFCEA1-1157-4A56-AB33-C19C7F34803E}" srcOrd="0" destOrd="0" presId="urn:microsoft.com/office/officeart/2005/8/layout/vList2"/>
    <dgm:cxn modelId="{C1F7DCA2-929A-47B8-AC21-F68A81185647}" srcId="{986F53AD-3B2B-49D6-B2F7-0B8F0F71EDB4}" destId="{50BC113B-02A8-4159-B3C2-D11F1C6F9449}" srcOrd="1" destOrd="0" parTransId="{3447AEC2-4470-47B5-9DBB-6AF5973CD98A}" sibTransId="{A163E785-F816-4DD5-9768-AD7F0D5D7737}"/>
    <dgm:cxn modelId="{CA6352AC-A80C-4A38-9040-FEEFD71DE693}" srcId="{5F7FE6B6-37DA-437A-9165-F7170FE06B44}" destId="{02240E28-E5C6-4F0B-A61D-552AE9FD9724}" srcOrd="0" destOrd="0" parTransId="{1F48B20D-2D02-4E9A-8F33-B1B8F304D689}" sibTransId="{E5409811-36A6-4F0D-8BAA-715481A0F086}"/>
    <dgm:cxn modelId="{2BD321D6-5A4C-4E97-803B-A4362F606A0C}" type="presOf" srcId="{0389821A-FD36-420B-A2B7-E4E1B2BF533A}" destId="{6E0F8224-8792-43F4-B00E-1B1E18C2B6E4}" srcOrd="0" destOrd="2" presId="urn:microsoft.com/office/officeart/2005/8/layout/vList2"/>
    <dgm:cxn modelId="{DD3E55D7-D93B-43A3-B4E1-B94A9BD747E6}" srcId="{986F53AD-3B2B-49D6-B2F7-0B8F0F71EDB4}" destId="{0389821A-FD36-420B-A2B7-E4E1B2BF533A}" srcOrd="0" destOrd="0" parTransId="{C739390A-BDD2-4E68-A2F5-E1032BA37C72}" sibTransId="{DC4C1A4C-1A33-4D87-B669-7B69E090F0CD}"/>
    <dgm:cxn modelId="{E0EDABE4-F35E-4F39-BF03-6FDA5C630D8D}" type="presOf" srcId="{986F53AD-3B2B-49D6-B2F7-0B8F0F71EDB4}" destId="{6E0F8224-8792-43F4-B00E-1B1E18C2B6E4}" srcOrd="0" destOrd="1" presId="urn:microsoft.com/office/officeart/2005/8/layout/vList2"/>
    <dgm:cxn modelId="{FC3F98F7-E1E6-4D3A-A38C-1BA00E46C7A7}" srcId="{1DB13A02-A4B8-42F7-ADB7-8F45065C3812}" destId="{986F53AD-3B2B-49D6-B2F7-0B8F0F71EDB4}" srcOrd="1" destOrd="0" parTransId="{3FE05BBA-9F85-4639-A5F4-568098B546EA}" sibTransId="{EEBAD561-A358-4E65-8DB5-FF8092B0832C}"/>
    <dgm:cxn modelId="{2E1FB2FA-5D41-48AA-9EBE-8823A575AE35}" type="presOf" srcId="{09ABC580-9AC0-4441-B939-76FF0C179A56}" destId="{257F88A6-2E0F-453B-85D6-22F5100A4E2C}" srcOrd="0" destOrd="1" presId="urn:microsoft.com/office/officeart/2005/8/layout/vList2"/>
    <dgm:cxn modelId="{817AFD24-0B42-40DE-A19E-09BD813CA681}" type="presParOf" srcId="{F9EFCEA1-1157-4A56-AB33-C19C7F34803E}" destId="{7A561B01-2F92-44A5-825D-BFCD4D23F9E7}" srcOrd="0" destOrd="0" presId="urn:microsoft.com/office/officeart/2005/8/layout/vList2"/>
    <dgm:cxn modelId="{5479CA36-269E-44B0-B628-09206A732514}" type="presParOf" srcId="{F9EFCEA1-1157-4A56-AB33-C19C7F34803E}" destId="{257F88A6-2E0F-453B-85D6-22F5100A4E2C}" srcOrd="1" destOrd="0" presId="urn:microsoft.com/office/officeart/2005/8/layout/vList2"/>
    <dgm:cxn modelId="{0AF54F42-BD51-4C60-8129-5B81AC2F44A2}" type="presParOf" srcId="{F9EFCEA1-1157-4A56-AB33-C19C7F34803E}" destId="{6E9DC493-BBD8-41E0-9A99-DEAEF2B62CC5}" srcOrd="2" destOrd="0" presId="urn:microsoft.com/office/officeart/2005/8/layout/vList2"/>
    <dgm:cxn modelId="{7E9D0F8C-26F6-452E-AB91-C75C4C232A50}" type="presParOf" srcId="{F9EFCEA1-1157-4A56-AB33-C19C7F34803E}" destId="{6E0F8224-8792-43F4-B00E-1B1E18C2B6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9844B-4EAD-4072-A0A6-CECD315B31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E92BBD-2D1A-46C1-993A-898B20C4271A}">
      <dgm:prSet/>
      <dgm:spPr/>
      <dgm:t>
        <a:bodyPr/>
        <a:lstStyle/>
        <a:p>
          <a:pPr algn="ctr"/>
          <a:r>
            <a:rPr lang="en-US" b="1" dirty="0"/>
            <a:t>Skills adapted from Dads For Life</a:t>
          </a:r>
        </a:p>
      </dgm:t>
    </dgm:pt>
    <dgm:pt modelId="{BA778EAC-23D4-4A87-AC0E-5404101B432E}" type="parTrans" cxnId="{9C9CDEC6-C995-4E1F-BA0D-B837EFAF87A3}">
      <dgm:prSet/>
      <dgm:spPr/>
      <dgm:t>
        <a:bodyPr/>
        <a:lstStyle/>
        <a:p>
          <a:endParaRPr lang="en-US"/>
        </a:p>
      </dgm:t>
    </dgm:pt>
    <dgm:pt modelId="{9B6BE020-EA48-4432-9322-60B69278E608}" type="sibTrans" cxnId="{9C9CDEC6-C995-4E1F-BA0D-B837EFAF87A3}">
      <dgm:prSet/>
      <dgm:spPr/>
      <dgm:t>
        <a:bodyPr/>
        <a:lstStyle/>
        <a:p>
          <a:endParaRPr lang="en-US"/>
        </a:p>
      </dgm:t>
    </dgm:pt>
    <dgm:pt modelId="{3094D6CC-5408-4F86-9D64-1D2D8E359298}">
      <dgm:prSet/>
      <dgm:spPr/>
      <dgm:t>
        <a:bodyPr/>
        <a:lstStyle/>
        <a:p>
          <a:r>
            <a:rPr lang="en-US" b="1"/>
            <a:t>Conflict de-escalation skills (Turn down the heat)</a:t>
          </a:r>
          <a:endParaRPr lang="en-US" b="1" dirty="0"/>
        </a:p>
      </dgm:t>
    </dgm:pt>
    <dgm:pt modelId="{9160A121-D88C-4FD6-AC7C-93CD95259046}" type="parTrans" cxnId="{C8871988-21DE-402D-89D0-CA64C2CA69EA}">
      <dgm:prSet/>
      <dgm:spPr/>
      <dgm:t>
        <a:bodyPr/>
        <a:lstStyle/>
        <a:p>
          <a:endParaRPr lang="en-US"/>
        </a:p>
      </dgm:t>
    </dgm:pt>
    <dgm:pt modelId="{51334101-EAD1-4173-8AD3-36F71014D214}" type="sibTrans" cxnId="{C8871988-21DE-402D-89D0-CA64C2CA69EA}">
      <dgm:prSet/>
      <dgm:spPr/>
      <dgm:t>
        <a:bodyPr/>
        <a:lstStyle/>
        <a:p>
          <a:endParaRPr lang="en-US"/>
        </a:p>
      </dgm:t>
    </dgm:pt>
    <dgm:pt modelId="{0EB91DE4-620C-45F7-A874-3C00812DC3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Protective Stand</a:t>
          </a:r>
        </a:p>
      </dgm:t>
    </dgm:pt>
    <dgm:pt modelId="{3A6ED63B-B02E-4665-86B5-941B0E0C7FB6}" type="parTrans" cxnId="{437CABD3-CA3A-44F0-A2BD-00ED72A7D88B}">
      <dgm:prSet/>
      <dgm:spPr/>
      <dgm:t>
        <a:bodyPr/>
        <a:lstStyle/>
        <a:p>
          <a:endParaRPr lang="en-US"/>
        </a:p>
      </dgm:t>
    </dgm:pt>
    <dgm:pt modelId="{E023A760-BE08-4BD2-829C-8C21C78F7F85}" type="sibTrans" cxnId="{437CABD3-CA3A-44F0-A2BD-00ED72A7D88B}">
      <dgm:prSet/>
      <dgm:spPr/>
      <dgm:t>
        <a:bodyPr/>
        <a:lstStyle/>
        <a:p>
          <a:endParaRPr lang="en-US"/>
        </a:p>
      </dgm:t>
    </dgm:pt>
    <dgm:pt modelId="{BC751562-9516-4BB2-9FD5-EA52541793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Protective Self-talk</a:t>
          </a:r>
        </a:p>
      </dgm:t>
    </dgm:pt>
    <dgm:pt modelId="{332D28B5-F251-46AB-8052-04AC3B80F5CD}" type="parTrans" cxnId="{E0948A88-40D6-4E93-8377-AE48DE78EB09}">
      <dgm:prSet/>
      <dgm:spPr/>
      <dgm:t>
        <a:bodyPr/>
        <a:lstStyle/>
        <a:p>
          <a:endParaRPr lang="en-US"/>
        </a:p>
      </dgm:t>
    </dgm:pt>
    <dgm:pt modelId="{8C5DF2CA-526E-4402-A51A-F7C47AF87E47}" type="sibTrans" cxnId="{E0948A88-40D6-4E93-8377-AE48DE78EB09}">
      <dgm:prSet/>
      <dgm:spPr/>
      <dgm:t>
        <a:bodyPr/>
        <a:lstStyle/>
        <a:p>
          <a:endParaRPr lang="en-US"/>
        </a:p>
      </dgm:t>
    </dgm:pt>
    <dgm:pt modelId="{65BFF56C-A225-4AD7-8DA4-9A7192B3A9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Protective Words</a:t>
          </a:r>
        </a:p>
      </dgm:t>
    </dgm:pt>
    <dgm:pt modelId="{A62F0D9C-96B5-42BF-A807-4371B494907A}" type="parTrans" cxnId="{CB19C19C-EAF9-4AFE-90D8-34B82E89460F}">
      <dgm:prSet/>
      <dgm:spPr/>
      <dgm:t>
        <a:bodyPr/>
        <a:lstStyle/>
        <a:p>
          <a:endParaRPr lang="en-US"/>
        </a:p>
      </dgm:t>
    </dgm:pt>
    <dgm:pt modelId="{F8CE9E10-E950-4365-9EE3-8ECFD675314C}" type="sibTrans" cxnId="{CB19C19C-EAF9-4AFE-90D8-34B82E89460F}">
      <dgm:prSet/>
      <dgm:spPr/>
      <dgm:t>
        <a:bodyPr/>
        <a:lstStyle/>
        <a:p>
          <a:endParaRPr lang="en-US"/>
        </a:p>
      </dgm:t>
    </dgm:pt>
    <dgm:pt modelId="{70BD05F1-3BFC-417B-8BD9-67A4F87C8941}">
      <dgm:prSet/>
      <dgm:spPr/>
      <dgm:t>
        <a:bodyPr/>
        <a:lstStyle/>
        <a:p>
          <a:r>
            <a:rPr lang="en-US" dirty="0"/>
            <a:t>Avoid words and nonverbal behavior that escalate conflict</a:t>
          </a:r>
        </a:p>
      </dgm:t>
    </dgm:pt>
    <dgm:pt modelId="{10E43DF1-923A-48FA-B14F-982E2B6D9BBB}" type="parTrans" cxnId="{2A5F98D8-14FF-4811-AF0D-84BE40A1632E}">
      <dgm:prSet/>
      <dgm:spPr/>
      <dgm:t>
        <a:bodyPr/>
        <a:lstStyle/>
        <a:p>
          <a:endParaRPr lang="en-US"/>
        </a:p>
      </dgm:t>
    </dgm:pt>
    <dgm:pt modelId="{C0077373-41A2-4305-B064-3E44F7FE7D32}" type="sibTrans" cxnId="{2A5F98D8-14FF-4811-AF0D-84BE40A1632E}">
      <dgm:prSet/>
      <dgm:spPr/>
      <dgm:t>
        <a:bodyPr/>
        <a:lstStyle/>
        <a:p>
          <a:endParaRPr lang="en-US"/>
        </a:p>
      </dgm:t>
    </dgm:pt>
    <dgm:pt modelId="{F7484B4A-0B61-48D1-9112-9F0B2F30A6D0}">
      <dgm:prSet/>
      <dgm:spPr/>
      <dgm:t>
        <a:bodyPr/>
        <a:lstStyle/>
        <a:p>
          <a:r>
            <a:rPr lang="en-US" dirty="0"/>
            <a:t>Use words that show respect (even if you don’t feel respect)</a:t>
          </a:r>
        </a:p>
      </dgm:t>
    </dgm:pt>
    <dgm:pt modelId="{2D9A4B0F-5E24-40C2-BD56-F2CBD21AEDDB}" type="parTrans" cxnId="{D40ABD51-008E-4338-AA44-287FCEA1AB52}">
      <dgm:prSet/>
      <dgm:spPr/>
      <dgm:t>
        <a:bodyPr/>
        <a:lstStyle/>
        <a:p>
          <a:endParaRPr lang="en-US"/>
        </a:p>
      </dgm:t>
    </dgm:pt>
    <dgm:pt modelId="{3AF5E853-2BF3-471E-9BE8-BC96E007D953}" type="sibTrans" cxnId="{D40ABD51-008E-4338-AA44-287FCEA1AB52}">
      <dgm:prSet/>
      <dgm:spPr/>
      <dgm:t>
        <a:bodyPr/>
        <a:lstStyle/>
        <a:p>
          <a:endParaRPr lang="en-US"/>
        </a:p>
      </dgm:t>
    </dgm:pt>
    <dgm:pt modelId="{793D61E0-8200-4CB4-AC40-4FBC09D3284B}">
      <dgm:prSet/>
      <dgm:spPr/>
      <dgm:t>
        <a:bodyPr/>
        <a:lstStyle/>
        <a:p>
          <a:r>
            <a:rPr lang="en-US" b="1" dirty="0"/>
            <a:t>Get support from others (Find listening ears)</a:t>
          </a:r>
        </a:p>
      </dgm:t>
    </dgm:pt>
    <dgm:pt modelId="{BDAFDE9D-8001-4AA2-9D29-5D1469A69433}" type="parTrans" cxnId="{6B6DC41E-44D6-4306-A1F2-B801E06BFCC8}">
      <dgm:prSet/>
      <dgm:spPr/>
      <dgm:t>
        <a:bodyPr/>
        <a:lstStyle/>
        <a:p>
          <a:endParaRPr lang="en-US"/>
        </a:p>
      </dgm:t>
    </dgm:pt>
    <dgm:pt modelId="{74A1DA86-8F90-45B1-A6D9-2DBFD5FC40BD}" type="sibTrans" cxnId="{6B6DC41E-44D6-4306-A1F2-B801E06BFCC8}">
      <dgm:prSet/>
      <dgm:spPr/>
      <dgm:t>
        <a:bodyPr/>
        <a:lstStyle/>
        <a:p>
          <a:endParaRPr lang="en-US"/>
        </a:p>
      </dgm:t>
    </dgm:pt>
    <dgm:pt modelId="{D94E038D-47C0-564E-A1D2-2DFAC2CECCE6}" type="pres">
      <dgm:prSet presAssocID="{5E39844B-4EAD-4072-A0A6-CECD315B3101}" presName="linear" presStyleCnt="0">
        <dgm:presLayoutVars>
          <dgm:animLvl val="lvl"/>
          <dgm:resizeHandles val="exact"/>
        </dgm:presLayoutVars>
      </dgm:prSet>
      <dgm:spPr/>
    </dgm:pt>
    <dgm:pt modelId="{320DE2A2-6E41-9049-AA77-FFDFE314372E}" type="pres">
      <dgm:prSet presAssocID="{C8E92BBD-2D1A-46C1-993A-898B20C427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3D2C59-8F9F-8B47-8C71-023D260BF304}" type="pres">
      <dgm:prSet presAssocID="{9B6BE020-EA48-4432-9322-60B69278E608}" presName="spacer" presStyleCnt="0"/>
      <dgm:spPr/>
    </dgm:pt>
    <dgm:pt modelId="{BA86F342-09F1-134C-A0EC-A6298BC71D51}" type="pres">
      <dgm:prSet presAssocID="{3094D6CC-5408-4F86-9D64-1D2D8E3592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B3A003-9541-C542-84F9-DD912B8E9420}" type="pres">
      <dgm:prSet presAssocID="{3094D6CC-5408-4F86-9D64-1D2D8E359298}" presName="childText" presStyleLbl="revTx" presStyleIdx="0" presStyleCnt="1">
        <dgm:presLayoutVars>
          <dgm:bulletEnabled val="1"/>
        </dgm:presLayoutVars>
      </dgm:prSet>
      <dgm:spPr/>
    </dgm:pt>
    <dgm:pt modelId="{8F5F1F3F-28F9-AB46-B4CA-814F258A86F4}" type="pres">
      <dgm:prSet presAssocID="{793D61E0-8200-4CB4-AC40-4FBC09D3284B}" presName="parentText" presStyleLbl="node1" presStyleIdx="2" presStyleCnt="3" custLinFactNeighborX="-15" custLinFactNeighborY="714">
        <dgm:presLayoutVars>
          <dgm:chMax val="0"/>
          <dgm:bulletEnabled val="1"/>
        </dgm:presLayoutVars>
      </dgm:prSet>
      <dgm:spPr/>
    </dgm:pt>
  </dgm:ptLst>
  <dgm:cxnLst>
    <dgm:cxn modelId="{5B6EDD06-6BC2-254E-B8D1-1B0BC8100374}" type="presOf" srcId="{0EB91DE4-620C-45F7-A874-3C00812DC3C4}" destId="{29B3A003-9541-C542-84F9-DD912B8E9420}" srcOrd="0" destOrd="0" presId="urn:microsoft.com/office/officeart/2005/8/layout/vList2"/>
    <dgm:cxn modelId="{7F51B41D-1694-8541-97A3-875966475228}" type="presOf" srcId="{793D61E0-8200-4CB4-AC40-4FBC09D3284B}" destId="{8F5F1F3F-28F9-AB46-B4CA-814F258A86F4}" srcOrd="0" destOrd="0" presId="urn:microsoft.com/office/officeart/2005/8/layout/vList2"/>
    <dgm:cxn modelId="{6B6DC41E-44D6-4306-A1F2-B801E06BFCC8}" srcId="{5E39844B-4EAD-4072-A0A6-CECD315B3101}" destId="{793D61E0-8200-4CB4-AC40-4FBC09D3284B}" srcOrd="2" destOrd="0" parTransId="{BDAFDE9D-8001-4AA2-9D29-5D1469A69433}" sibTransId="{74A1DA86-8F90-45B1-A6D9-2DBFD5FC40BD}"/>
    <dgm:cxn modelId="{7823E929-7F1E-8D41-B9A1-24809AB1B56F}" type="presOf" srcId="{BC751562-9516-4BB2-9FD5-EA5254179302}" destId="{29B3A003-9541-C542-84F9-DD912B8E9420}" srcOrd="0" destOrd="1" presId="urn:microsoft.com/office/officeart/2005/8/layout/vList2"/>
    <dgm:cxn modelId="{D40ABD51-008E-4338-AA44-287FCEA1AB52}" srcId="{65BFF56C-A225-4AD7-8DA4-9A7192B3A9BF}" destId="{F7484B4A-0B61-48D1-9112-9F0B2F30A6D0}" srcOrd="1" destOrd="0" parTransId="{2D9A4B0F-5E24-40C2-BD56-F2CBD21AEDDB}" sibTransId="{3AF5E853-2BF3-471E-9BE8-BC96E007D953}"/>
    <dgm:cxn modelId="{8948F871-16AC-E84A-8450-C92A061E7E8F}" type="presOf" srcId="{C8E92BBD-2D1A-46C1-993A-898B20C4271A}" destId="{320DE2A2-6E41-9049-AA77-FFDFE314372E}" srcOrd="0" destOrd="0" presId="urn:microsoft.com/office/officeart/2005/8/layout/vList2"/>
    <dgm:cxn modelId="{C3D3F07A-ED94-EA4A-936C-30C426B3AEEE}" type="presOf" srcId="{65BFF56C-A225-4AD7-8DA4-9A7192B3A9BF}" destId="{29B3A003-9541-C542-84F9-DD912B8E9420}" srcOrd="0" destOrd="2" presId="urn:microsoft.com/office/officeart/2005/8/layout/vList2"/>
    <dgm:cxn modelId="{C8871988-21DE-402D-89D0-CA64C2CA69EA}" srcId="{5E39844B-4EAD-4072-A0A6-CECD315B3101}" destId="{3094D6CC-5408-4F86-9D64-1D2D8E359298}" srcOrd="1" destOrd="0" parTransId="{9160A121-D88C-4FD6-AC7C-93CD95259046}" sibTransId="{51334101-EAD1-4173-8AD3-36F71014D214}"/>
    <dgm:cxn modelId="{E0948A88-40D6-4E93-8377-AE48DE78EB09}" srcId="{3094D6CC-5408-4F86-9D64-1D2D8E359298}" destId="{BC751562-9516-4BB2-9FD5-EA5254179302}" srcOrd="1" destOrd="0" parTransId="{332D28B5-F251-46AB-8052-04AC3B80F5CD}" sibTransId="{8C5DF2CA-526E-4402-A51A-F7C47AF87E47}"/>
    <dgm:cxn modelId="{CB19C19C-EAF9-4AFE-90D8-34B82E89460F}" srcId="{3094D6CC-5408-4F86-9D64-1D2D8E359298}" destId="{65BFF56C-A225-4AD7-8DA4-9A7192B3A9BF}" srcOrd="2" destOrd="0" parTransId="{A62F0D9C-96B5-42BF-A807-4371B494907A}" sibTransId="{F8CE9E10-E950-4365-9EE3-8ECFD675314C}"/>
    <dgm:cxn modelId="{9175A4A8-9E3C-784D-B885-FD2675E8AA78}" type="presOf" srcId="{3094D6CC-5408-4F86-9D64-1D2D8E359298}" destId="{BA86F342-09F1-134C-A0EC-A6298BC71D51}" srcOrd="0" destOrd="0" presId="urn:microsoft.com/office/officeart/2005/8/layout/vList2"/>
    <dgm:cxn modelId="{3AF4ECAA-4FEB-6F42-B2EB-70156FC5D55F}" type="presOf" srcId="{70BD05F1-3BFC-417B-8BD9-67A4F87C8941}" destId="{29B3A003-9541-C542-84F9-DD912B8E9420}" srcOrd="0" destOrd="3" presId="urn:microsoft.com/office/officeart/2005/8/layout/vList2"/>
    <dgm:cxn modelId="{53EBA7B5-3C3E-5F46-9B1A-58BA250F9BF8}" type="presOf" srcId="{F7484B4A-0B61-48D1-9112-9F0B2F30A6D0}" destId="{29B3A003-9541-C542-84F9-DD912B8E9420}" srcOrd="0" destOrd="4" presId="urn:microsoft.com/office/officeart/2005/8/layout/vList2"/>
    <dgm:cxn modelId="{9C9CDEC6-C995-4E1F-BA0D-B837EFAF87A3}" srcId="{5E39844B-4EAD-4072-A0A6-CECD315B3101}" destId="{C8E92BBD-2D1A-46C1-993A-898B20C4271A}" srcOrd="0" destOrd="0" parTransId="{BA778EAC-23D4-4A87-AC0E-5404101B432E}" sibTransId="{9B6BE020-EA48-4432-9322-60B69278E608}"/>
    <dgm:cxn modelId="{437CABD3-CA3A-44F0-A2BD-00ED72A7D88B}" srcId="{3094D6CC-5408-4F86-9D64-1D2D8E359298}" destId="{0EB91DE4-620C-45F7-A874-3C00812DC3C4}" srcOrd="0" destOrd="0" parTransId="{3A6ED63B-B02E-4665-86B5-941B0E0C7FB6}" sibTransId="{E023A760-BE08-4BD2-829C-8C21C78F7F85}"/>
    <dgm:cxn modelId="{2A5F98D8-14FF-4811-AF0D-84BE40A1632E}" srcId="{65BFF56C-A225-4AD7-8DA4-9A7192B3A9BF}" destId="{70BD05F1-3BFC-417B-8BD9-67A4F87C8941}" srcOrd="0" destOrd="0" parTransId="{10E43DF1-923A-48FA-B14F-982E2B6D9BBB}" sibTransId="{C0077373-41A2-4305-B064-3E44F7FE7D32}"/>
    <dgm:cxn modelId="{B72C10FB-2B9C-4048-A67A-AD0173A4934C}" type="presOf" srcId="{5E39844B-4EAD-4072-A0A6-CECD315B3101}" destId="{D94E038D-47C0-564E-A1D2-2DFAC2CECCE6}" srcOrd="0" destOrd="0" presId="urn:microsoft.com/office/officeart/2005/8/layout/vList2"/>
    <dgm:cxn modelId="{148B187E-3CC2-5443-9452-6DD9B998440E}" type="presParOf" srcId="{D94E038D-47C0-564E-A1D2-2DFAC2CECCE6}" destId="{320DE2A2-6E41-9049-AA77-FFDFE314372E}" srcOrd="0" destOrd="0" presId="urn:microsoft.com/office/officeart/2005/8/layout/vList2"/>
    <dgm:cxn modelId="{E6D2F142-4642-0C4A-9B72-812D39E11BCD}" type="presParOf" srcId="{D94E038D-47C0-564E-A1D2-2DFAC2CECCE6}" destId="{653D2C59-8F9F-8B47-8C71-023D260BF304}" srcOrd="1" destOrd="0" presId="urn:microsoft.com/office/officeart/2005/8/layout/vList2"/>
    <dgm:cxn modelId="{8C9D6BC5-20DC-0C43-A412-4B721751DC1F}" type="presParOf" srcId="{D94E038D-47C0-564E-A1D2-2DFAC2CECCE6}" destId="{BA86F342-09F1-134C-A0EC-A6298BC71D51}" srcOrd="2" destOrd="0" presId="urn:microsoft.com/office/officeart/2005/8/layout/vList2"/>
    <dgm:cxn modelId="{A1D5EC1B-BDAA-3C4F-B119-D1DE41A1F37A}" type="presParOf" srcId="{D94E038D-47C0-564E-A1D2-2DFAC2CECCE6}" destId="{29B3A003-9541-C542-84F9-DD912B8E9420}" srcOrd="3" destOrd="0" presId="urn:microsoft.com/office/officeart/2005/8/layout/vList2"/>
    <dgm:cxn modelId="{25442207-FB19-A846-8731-B544FC910763}" type="presParOf" srcId="{D94E038D-47C0-564E-A1D2-2DFAC2CECCE6}" destId="{8F5F1F3F-28F9-AB46-B4CA-814F258A86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542FC5-4E59-443C-94CC-7AA4FB25DB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D95119-DF25-4613-9162-56D3EE08671E}">
      <dgm:prSet/>
      <dgm:spPr/>
      <dgm:t>
        <a:bodyPr/>
        <a:lstStyle/>
        <a:p>
          <a:r>
            <a:rPr lang="en-US" dirty="0"/>
            <a:t>Recruited 131 parents online </a:t>
          </a:r>
        </a:p>
      </dgm:t>
    </dgm:pt>
    <dgm:pt modelId="{24C25FAE-9DF4-47A3-913A-1F2BD5DEF972}" type="parTrans" cxnId="{FCF7AF22-7490-4889-B1E7-60A0E59BD1FF}">
      <dgm:prSet/>
      <dgm:spPr/>
      <dgm:t>
        <a:bodyPr/>
        <a:lstStyle/>
        <a:p>
          <a:endParaRPr lang="en-US"/>
        </a:p>
      </dgm:t>
    </dgm:pt>
    <dgm:pt modelId="{C70DC5F0-04B8-4C4E-A211-D9EA827F5F42}" type="sibTrans" cxnId="{FCF7AF22-7490-4889-B1E7-60A0E59BD1FF}">
      <dgm:prSet/>
      <dgm:spPr/>
      <dgm:t>
        <a:bodyPr/>
        <a:lstStyle/>
        <a:p>
          <a:endParaRPr lang="en-US"/>
        </a:p>
      </dgm:t>
    </dgm:pt>
    <dgm:pt modelId="{950EDFD0-25FE-4BCF-9C74-780A180D2F6F}">
      <dgm:prSet/>
      <dgm:spPr/>
      <dgm:t>
        <a:bodyPr/>
        <a:lstStyle/>
        <a:p>
          <a:r>
            <a:rPr lang="en-US" b="1" dirty="0"/>
            <a:t>Inclusion criteria</a:t>
          </a:r>
          <a:r>
            <a:rPr lang="en-US" dirty="0"/>
            <a:t>: divorced, separated but never married, divorcing, or separating; had one or more children aged 6 to 18</a:t>
          </a:r>
        </a:p>
      </dgm:t>
    </dgm:pt>
    <dgm:pt modelId="{F53A3E25-A657-4744-9004-9AD934CB51BD}" type="parTrans" cxnId="{2FF68D1C-E723-442A-9624-77D71671923D}">
      <dgm:prSet/>
      <dgm:spPr/>
      <dgm:t>
        <a:bodyPr/>
        <a:lstStyle/>
        <a:p>
          <a:endParaRPr lang="en-US"/>
        </a:p>
      </dgm:t>
    </dgm:pt>
    <dgm:pt modelId="{359267B0-96BF-4519-98F3-6E88FBFAF3CA}" type="sibTrans" cxnId="{2FF68D1C-E723-442A-9624-77D71671923D}">
      <dgm:prSet/>
      <dgm:spPr/>
      <dgm:t>
        <a:bodyPr/>
        <a:lstStyle/>
        <a:p>
          <a:endParaRPr lang="en-US"/>
        </a:p>
      </dgm:t>
    </dgm:pt>
    <dgm:pt modelId="{09713B83-4548-4729-8691-FB26DE7A0EEB}">
      <dgm:prSet/>
      <dgm:spPr/>
      <dgm:t>
        <a:bodyPr/>
        <a:lstStyle/>
        <a:p>
          <a:r>
            <a:rPr lang="en-US" b="1" dirty="0"/>
            <a:t>Randomly assigned:</a:t>
          </a:r>
        </a:p>
        <a:p>
          <a:r>
            <a:rPr lang="en-US" dirty="0"/>
            <a:t>- 80 to eNBP</a:t>
          </a:r>
        </a:p>
        <a:p>
          <a:r>
            <a:rPr lang="en-US" dirty="0"/>
            <a:t>- 51 to wait-list control</a:t>
          </a:r>
        </a:p>
      </dgm:t>
    </dgm:pt>
    <dgm:pt modelId="{7AEC53B0-9D35-49B6-94FD-A3A4C655501F}" type="parTrans" cxnId="{56C1349B-6718-4979-BDB6-021C0931E280}">
      <dgm:prSet/>
      <dgm:spPr/>
      <dgm:t>
        <a:bodyPr/>
        <a:lstStyle/>
        <a:p>
          <a:endParaRPr lang="en-US"/>
        </a:p>
      </dgm:t>
    </dgm:pt>
    <dgm:pt modelId="{60D71828-E555-4FF7-81D6-935513A513B9}" type="sibTrans" cxnId="{56C1349B-6718-4979-BDB6-021C0931E280}">
      <dgm:prSet/>
      <dgm:spPr/>
      <dgm:t>
        <a:bodyPr/>
        <a:lstStyle/>
        <a:p>
          <a:endParaRPr lang="en-US"/>
        </a:p>
      </dgm:t>
    </dgm:pt>
    <dgm:pt modelId="{49CE999F-9A4A-4A32-BCAC-141E6E236EFB}" type="pres">
      <dgm:prSet presAssocID="{92542FC5-4E59-443C-94CC-7AA4FB25DB4D}" presName="linear" presStyleCnt="0">
        <dgm:presLayoutVars>
          <dgm:animLvl val="lvl"/>
          <dgm:resizeHandles val="exact"/>
        </dgm:presLayoutVars>
      </dgm:prSet>
      <dgm:spPr/>
    </dgm:pt>
    <dgm:pt modelId="{FF838AB6-31C0-4E8F-B6E1-ABBA4623256F}" type="pres">
      <dgm:prSet presAssocID="{42D95119-DF25-4613-9162-56D3EE0867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463DBE-31F4-4D87-901A-13EA622F9D3C}" type="pres">
      <dgm:prSet presAssocID="{C70DC5F0-04B8-4C4E-A211-D9EA827F5F42}" presName="spacer" presStyleCnt="0"/>
      <dgm:spPr/>
    </dgm:pt>
    <dgm:pt modelId="{76385405-B308-405C-8730-253C9103CF2E}" type="pres">
      <dgm:prSet presAssocID="{950EDFD0-25FE-4BCF-9C74-780A180D2F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C42DA5-F58E-49DC-9EC4-377157CC9410}" type="pres">
      <dgm:prSet presAssocID="{359267B0-96BF-4519-98F3-6E88FBFAF3CA}" presName="spacer" presStyleCnt="0"/>
      <dgm:spPr/>
    </dgm:pt>
    <dgm:pt modelId="{5B67155C-417D-40C8-8D94-A7852782A576}" type="pres">
      <dgm:prSet presAssocID="{09713B83-4548-4729-8691-FB26DE7A0E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F05C06-3160-4788-B24A-6AF7997D4F8F}" type="presOf" srcId="{92542FC5-4E59-443C-94CC-7AA4FB25DB4D}" destId="{49CE999F-9A4A-4A32-BCAC-141E6E236EFB}" srcOrd="0" destOrd="0" presId="urn:microsoft.com/office/officeart/2005/8/layout/vList2"/>
    <dgm:cxn modelId="{2FF68D1C-E723-442A-9624-77D71671923D}" srcId="{92542FC5-4E59-443C-94CC-7AA4FB25DB4D}" destId="{950EDFD0-25FE-4BCF-9C74-780A180D2F6F}" srcOrd="1" destOrd="0" parTransId="{F53A3E25-A657-4744-9004-9AD934CB51BD}" sibTransId="{359267B0-96BF-4519-98F3-6E88FBFAF3CA}"/>
    <dgm:cxn modelId="{FCF7AF22-7490-4889-B1E7-60A0E59BD1FF}" srcId="{92542FC5-4E59-443C-94CC-7AA4FB25DB4D}" destId="{42D95119-DF25-4613-9162-56D3EE08671E}" srcOrd="0" destOrd="0" parTransId="{24C25FAE-9DF4-47A3-913A-1F2BD5DEF972}" sibTransId="{C70DC5F0-04B8-4C4E-A211-D9EA827F5F42}"/>
    <dgm:cxn modelId="{0DC43141-1042-4C91-837F-1B8E8D111A73}" type="presOf" srcId="{950EDFD0-25FE-4BCF-9C74-780A180D2F6F}" destId="{76385405-B308-405C-8730-253C9103CF2E}" srcOrd="0" destOrd="0" presId="urn:microsoft.com/office/officeart/2005/8/layout/vList2"/>
    <dgm:cxn modelId="{FFEDFF5A-8BA7-44EA-9EF0-22751AC7E1E3}" type="presOf" srcId="{09713B83-4548-4729-8691-FB26DE7A0EEB}" destId="{5B67155C-417D-40C8-8D94-A7852782A576}" srcOrd="0" destOrd="0" presId="urn:microsoft.com/office/officeart/2005/8/layout/vList2"/>
    <dgm:cxn modelId="{56C1349B-6718-4979-BDB6-021C0931E280}" srcId="{92542FC5-4E59-443C-94CC-7AA4FB25DB4D}" destId="{09713B83-4548-4729-8691-FB26DE7A0EEB}" srcOrd="2" destOrd="0" parTransId="{7AEC53B0-9D35-49B6-94FD-A3A4C655501F}" sibTransId="{60D71828-E555-4FF7-81D6-935513A513B9}"/>
    <dgm:cxn modelId="{02110ACC-ABF8-4C68-BBB2-09E34226C39F}" type="presOf" srcId="{42D95119-DF25-4613-9162-56D3EE08671E}" destId="{FF838AB6-31C0-4E8F-B6E1-ABBA4623256F}" srcOrd="0" destOrd="0" presId="urn:microsoft.com/office/officeart/2005/8/layout/vList2"/>
    <dgm:cxn modelId="{B99C8658-6B15-4C70-A649-1462942066D3}" type="presParOf" srcId="{49CE999F-9A4A-4A32-BCAC-141E6E236EFB}" destId="{FF838AB6-31C0-4E8F-B6E1-ABBA4623256F}" srcOrd="0" destOrd="0" presId="urn:microsoft.com/office/officeart/2005/8/layout/vList2"/>
    <dgm:cxn modelId="{8A31E9D7-33CB-459B-86E1-47B1918D8BA5}" type="presParOf" srcId="{49CE999F-9A4A-4A32-BCAC-141E6E236EFB}" destId="{78463DBE-31F4-4D87-901A-13EA622F9D3C}" srcOrd="1" destOrd="0" presId="urn:microsoft.com/office/officeart/2005/8/layout/vList2"/>
    <dgm:cxn modelId="{23F58DB8-E2A4-4A25-8C21-0663023640E4}" type="presParOf" srcId="{49CE999F-9A4A-4A32-BCAC-141E6E236EFB}" destId="{76385405-B308-405C-8730-253C9103CF2E}" srcOrd="2" destOrd="0" presId="urn:microsoft.com/office/officeart/2005/8/layout/vList2"/>
    <dgm:cxn modelId="{B9A80053-307B-437F-8BE4-6435B638780A}" type="presParOf" srcId="{49CE999F-9A4A-4A32-BCAC-141E6E236EFB}" destId="{36C42DA5-F58E-49DC-9EC4-377157CC9410}" srcOrd="3" destOrd="0" presId="urn:microsoft.com/office/officeart/2005/8/layout/vList2"/>
    <dgm:cxn modelId="{0992360A-B736-4759-AACC-26DFABCAA849}" type="presParOf" srcId="{49CE999F-9A4A-4A32-BCAC-141E6E236EFB}" destId="{5B67155C-417D-40C8-8D94-A7852782A5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4F6961-D60B-4509-B420-E0594BCBDFE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DA1B8F-FFA4-4ECB-A509-B08526EE6824}">
      <dgm:prSet/>
      <dgm:spPr/>
      <dgm:t>
        <a:bodyPr/>
        <a:lstStyle/>
        <a:p>
          <a:r>
            <a:rPr lang="en-US" dirty="0"/>
            <a:t>Reliable and valid measures</a:t>
          </a:r>
        </a:p>
      </dgm:t>
    </dgm:pt>
    <dgm:pt modelId="{433DBBD9-8365-4BB2-A91A-05AF3FF60108}" type="parTrans" cxnId="{31C3A3B7-A404-4CA1-8437-AD4B3BA215C1}">
      <dgm:prSet/>
      <dgm:spPr/>
      <dgm:t>
        <a:bodyPr/>
        <a:lstStyle/>
        <a:p>
          <a:endParaRPr lang="en-US"/>
        </a:p>
      </dgm:t>
    </dgm:pt>
    <dgm:pt modelId="{6E1B0D52-F3E7-48A7-802B-81FACE549D65}" type="sibTrans" cxnId="{31C3A3B7-A404-4CA1-8437-AD4B3BA215C1}">
      <dgm:prSet/>
      <dgm:spPr/>
      <dgm:t>
        <a:bodyPr/>
        <a:lstStyle/>
        <a:p>
          <a:endParaRPr lang="en-US" dirty="0"/>
        </a:p>
      </dgm:t>
    </dgm:pt>
    <dgm:pt modelId="{CE50EEE6-DE1A-40EA-8570-47E5A20C2A33}">
      <dgm:prSet/>
      <dgm:spPr/>
      <dgm:t>
        <a:bodyPr/>
        <a:lstStyle/>
        <a:p>
          <a:r>
            <a:rPr lang="en-US" dirty="0"/>
            <a:t>Interparental conflict (and youth caught in the middle)</a:t>
          </a:r>
        </a:p>
      </dgm:t>
    </dgm:pt>
    <dgm:pt modelId="{36F0BDB3-D24B-48A3-9542-1B6ECA62DD5E}" type="parTrans" cxnId="{A7AC9859-D615-45B6-ADE1-469A32F2BB7D}">
      <dgm:prSet/>
      <dgm:spPr/>
      <dgm:t>
        <a:bodyPr/>
        <a:lstStyle/>
        <a:p>
          <a:endParaRPr lang="en-US"/>
        </a:p>
      </dgm:t>
    </dgm:pt>
    <dgm:pt modelId="{D2DE0C62-D135-4D98-8014-8A552031EE36}" type="sibTrans" cxnId="{A7AC9859-D615-45B6-ADE1-469A32F2BB7D}">
      <dgm:prSet/>
      <dgm:spPr/>
      <dgm:t>
        <a:bodyPr/>
        <a:lstStyle/>
        <a:p>
          <a:endParaRPr lang="en-US" dirty="0"/>
        </a:p>
      </dgm:t>
    </dgm:pt>
    <dgm:pt modelId="{67D567F9-3B3B-4738-98DA-A5BF47BF409D}">
      <dgm:prSet/>
      <dgm:spPr/>
      <dgm:t>
        <a:bodyPr/>
        <a:lstStyle/>
        <a:p>
          <a:r>
            <a:rPr lang="en-US" dirty="0"/>
            <a:t>Parental acceptance, rejection, open communication </a:t>
          </a:r>
        </a:p>
      </dgm:t>
    </dgm:pt>
    <dgm:pt modelId="{3FFBEF29-930D-483B-80CB-10713412DD1C}" type="parTrans" cxnId="{CA3FD794-F0F0-4CBA-9C4E-44E90C5944A9}">
      <dgm:prSet/>
      <dgm:spPr/>
      <dgm:t>
        <a:bodyPr/>
        <a:lstStyle/>
        <a:p>
          <a:endParaRPr lang="en-US"/>
        </a:p>
      </dgm:t>
    </dgm:pt>
    <dgm:pt modelId="{40832722-B6F1-46F0-AB17-22AF7A4BEAFF}" type="sibTrans" cxnId="{CA3FD794-F0F0-4CBA-9C4E-44E90C5944A9}">
      <dgm:prSet/>
      <dgm:spPr/>
      <dgm:t>
        <a:bodyPr/>
        <a:lstStyle/>
        <a:p>
          <a:endParaRPr lang="en-US" dirty="0"/>
        </a:p>
      </dgm:t>
    </dgm:pt>
    <dgm:pt modelId="{F6C4E566-359D-47C3-9672-C37563182807}">
      <dgm:prSet/>
      <dgm:spPr/>
      <dgm:t>
        <a:bodyPr/>
        <a:lstStyle/>
        <a:p>
          <a:r>
            <a:rPr lang="en-US" dirty="0"/>
            <a:t>Effective discipline</a:t>
          </a:r>
        </a:p>
      </dgm:t>
    </dgm:pt>
    <dgm:pt modelId="{A64B5197-4690-4F09-BDD3-59B65F933A66}" type="parTrans" cxnId="{7F935BF6-0975-4659-B42A-C38A210A6526}">
      <dgm:prSet/>
      <dgm:spPr/>
      <dgm:t>
        <a:bodyPr/>
        <a:lstStyle/>
        <a:p>
          <a:endParaRPr lang="en-US"/>
        </a:p>
      </dgm:t>
    </dgm:pt>
    <dgm:pt modelId="{1CFED23C-C928-4D6F-B81D-8F38F226A4C8}" type="sibTrans" cxnId="{7F935BF6-0975-4659-B42A-C38A210A6526}">
      <dgm:prSet/>
      <dgm:spPr/>
      <dgm:t>
        <a:bodyPr/>
        <a:lstStyle/>
        <a:p>
          <a:endParaRPr lang="en-US" dirty="0"/>
        </a:p>
      </dgm:t>
    </dgm:pt>
    <dgm:pt modelId="{75F70AFF-266E-4007-996D-2002907EB687}">
      <dgm:prSet/>
      <dgm:spPr/>
      <dgm:t>
        <a:bodyPr/>
        <a:lstStyle/>
        <a:p>
          <a:r>
            <a:rPr lang="en-US" dirty="0"/>
            <a:t>Child internalizing and externalizing problems</a:t>
          </a:r>
        </a:p>
      </dgm:t>
    </dgm:pt>
    <dgm:pt modelId="{65031C87-850E-4511-BBD3-E53A174F4361}" type="parTrans" cxnId="{0C809E0A-990D-46CD-ABD3-EBF89A44827E}">
      <dgm:prSet/>
      <dgm:spPr/>
      <dgm:t>
        <a:bodyPr/>
        <a:lstStyle/>
        <a:p>
          <a:endParaRPr lang="en-US"/>
        </a:p>
      </dgm:t>
    </dgm:pt>
    <dgm:pt modelId="{51B09A08-578B-4B3E-BC79-EE1AC01BFA18}" type="sibTrans" cxnId="{0C809E0A-990D-46CD-ABD3-EBF89A44827E}">
      <dgm:prSet/>
      <dgm:spPr/>
      <dgm:t>
        <a:bodyPr/>
        <a:lstStyle/>
        <a:p>
          <a:endParaRPr lang="en-US" dirty="0"/>
        </a:p>
      </dgm:t>
    </dgm:pt>
    <dgm:pt modelId="{67F9E3EE-FC9A-4257-A97C-01F509D63A87}">
      <dgm:prSet/>
      <dgm:spPr/>
      <dgm:t>
        <a:bodyPr/>
        <a:lstStyle/>
        <a:p>
          <a:r>
            <a:rPr lang="en-US" dirty="0"/>
            <a:t>Child prosocial behavior</a:t>
          </a:r>
        </a:p>
      </dgm:t>
    </dgm:pt>
    <dgm:pt modelId="{F47B37E3-892C-4813-9FBB-62B0FA2929CD}" type="parTrans" cxnId="{A78198F6-B5C5-4DC8-94C5-E8D004AECAE7}">
      <dgm:prSet/>
      <dgm:spPr/>
      <dgm:t>
        <a:bodyPr/>
        <a:lstStyle/>
        <a:p>
          <a:endParaRPr lang="en-US"/>
        </a:p>
      </dgm:t>
    </dgm:pt>
    <dgm:pt modelId="{5F7DC022-2EF8-4478-8D8B-9829EEFB34FD}" type="sibTrans" cxnId="{A78198F6-B5C5-4DC8-94C5-E8D004AECAE7}">
      <dgm:prSet/>
      <dgm:spPr/>
      <dgm:t>
        <a:bodyPr/>
        <a:lstStyle/>
        <a:p>
          <a:endParaRPr lang="en-US"/>
        </a:p>
      </dgm:t>
    </dgm:pt>
    <dgm:pt modelId="{40E11AB5-F28D-4236-9553-5A8C1FB50101}" type="pres">
      <dgm:prSet presAssocID="{0D4F6961-D60B-4509-B420-E0594BCBDFEA}" presName="vert0" presStyleCnt="0">
        <dgm:presLayoutVars>
          <dgm:dir/>
          <dgm:animOne val="branch"/>
          <dgm:animLvl val="lvl"/>
        </dgm:presLayoutVars>
      </dgm:prSet>
      <dgm:spPr/>
    </dgm:pt>
    <dgm:pt modelId="{BFDE4B5A-8BA6-444F-AD3B-75A55EB21C3D}" type="pres">
      <dgm:prSet presAssocID="{EADA1B8F-FFA4-4ECB-A509-B08526EE6824}" presName="thickLine" presStyleLbl="alignNode1" presStyleIdx="0" presStyleCnt="6"/>
      <dgm:spPr/>
    </dgm:pt>
    <dgm:pt modelId="{04EFCCBF-ED80-48A4-94EE-5A4275C2A587}" type="pres">
      <dgm:prSet presAssocID="{EADA1B8F-FFA4-4ECB-A509-B08526EE6824}" presName="horz1" presStyleCnt="0"/>
      <dgm:spPr/>
    </dgm:pt>
    <dgm:pt modelId="{D0FF9F0F-1E2E-4285-ACF0-0C659789DDEE}" type="pres">
      <dgm:prSet presAssocID="{EADA1B8F-FFA4-4ECB-A509-B08526EE6824}" presName="tx1" presStyleLbl="revTx" presStyleIdx="0" presStyleCnt="6"/>
      <dgm:spPr/>
    </dgm:pt>
    <dgm:pt modelId="{7CD616C8-E28B-49A0-9BF3-EBACAE89EECB}" type="pres">
      <dgm:prSet presAssocID="{EADA1B8F-FFA4-4ECB-A509-B08526EE6824}" presName="vert1" presStyleCnt="0"/>
      <dgm:spPr/>
    </dgm:pt>
    <dgm:pt modelId="{06708D04-9532-47DF-8C9F-91C44C7FC9C1}" type="pres">
      <dgm:prSet presAssocID="{CE50EEE6-DE1A-40EA-8570-47E5A20C2A33}" presName="thickLine" presStyleLbl="alignNode1" presStyleIdx="1" presStyleCnt="6"/>
      <dgm:spPr/>
    </dgm:pt>
    <dgm:pt modelId="{4B814C06-5BC4-4BC4-80B1-0DA09ED496ED}" type="pres">
      <dgm:prSet presAssocID="{CE50EEE6-DE1A-40EA-8570-47E5A20C2A33}" presName="horz1" presStyleCnt="0"/>
      <dgm:spPr/>
    </dgm:pt>
    <dgm:pt modelId="{345CE21A-18CB-4B0A-8E30-69F6937C8DFD}" type="pres">
      <dgm:prSet presAssocID="{CE50EEE6-DE1A-40EA-8570-47E5A20C2A33}" presName="tx1" presStyleLbl="revTx" presStyleIdx="1" presStyleCnt="6"/>
      <dgm:spPr/>
    </dgm:pt>
    <dgm:pt modelId="{EA90D630-D1CF-4AE6-A727-FFA33D91807B}" type="pres">
      <dgm:prSet presAssocID="{CE50EEE6-DE1A-40EA-8570-47E5A20C2A33}" presName="vert1" presStyleCnt="0"/>
      <dgm:spPr/>
    </dgm:pt>
    <dgm:pt modelId="{DFD9804E-9BDD-4B55-9131-FBABAC72C4B8}" type="pres">
      <dgm:prSet presAssocID="{67D567F9-3B3B-4738-98DA-A5BF47BF409D}" presName="thickLine" presStyleLbl="alignNode1" presStyleIdx="2" presStyleCnt="6"/>
      <dgm:spPr/>
    </dgm:pt>
    <dgm:pt modelId="{A981ACE3-6B1E-4CB2-B3D3-8B1EDB91C559}" type="pres">
      <dgm:prSet presAssocID="{67D567F9-3B3B-4738-98DA-A5BF47BF409D}" presName="horz1" presStyleCnt="0"/>
      <dgm:spPr/>
    </dgm:pt>
    <dgm:pt modelId="{9B68FAB2-A7DB-4309-978B-F588517B48B0}" type="pres">
      <dgm:prSet presAssocID="{67D567F9-3B3B-4738-98DA-A5BF47BF409D}" presName="tx1" presStyleLbl="revTx" presStyleIdx="2" presStyleCnt="6"/>
      <dgm:spPr/>
    </dgm:pt>
    <dgm:pt modelId="{8F9E4194-83B4-4CDD-8F7E-CF6CF4A2F4A0}" type="pres">
      <dgm:prSet presAssocID="{67D567F9-3B3B-4738-98DA-A5BF47BF409D}" presName="vert1" presStyleCnt="0"/>
      <dgm:spPr/>
    </dgm:pt>
    <dgm:pt modelId="{69C0383F-C59D-45CC-B36E-CBA9A03DE3D2}" type="pres">
      <dgm:prSet presAssocID="{F6C4E566-359D-47C3-9672-C37563182807}" presName="thickLine" presStyleLbl="alignNode1" presStyleIdx="3" presStyleCnt="6"/>
      <dgm:spPr/>
    </dgm:pt>
    <dgm:pt modelId="{3200DD09-F9AE-4E70-B473-FA39C6F8D18C}" type="pres">
      <dgm:prSet presAssocID="{F6C4E566-359D-47C3-9672-C37563182807}" presName="horz1" presStyleCnt="0"/>
      <dgm:spPr/>
    </dgm:pt>
    <dgm:pt modelId="{DB5CC11D-B2BC-401D-A325-BD22C8FD3B0A}" type="pres">
      <dgm:prSet presAssocID="{F6C4E566-359D-47C3-9672-C37563182807}" presName="tx1" presStyleLbl="revTx" presStyleIdx="3" presStyleCnt="6"/>
      <dgm:spPr/>
    </dgm:pt>
    <dgm:pt modelId="{7ABABA48-1330-4A71-A6A7-7970F3BE5D6A}" type="pres">
      <dgm:prSet presAssocID="{F6C4E566-359D-47C3-9672-C37563182807}" presName="vert1" presStyleCnt="0"/>
      <dgm:spPr/>
    </dgm:pt>
    <dgm:pt modelId="{B0D70B2F-F0F5-486E-B21C-B67EDBFBDBDB}" type="pres">
      <dgm:prSet presAssocID="{75F70AFF-266E-4007-996D-2002907EB687}" presName="thickLine" presStyleLbl="alignNode1" presStyleIdx="4" presStyleCnt="6"/>
      <dgm:spPr/>
    </dgm:pt>
    <dgm:pt modelId="{4B956F45-AF23-40AA-99C5-3916AC29FAC1}" type="pres">
      <dgm:prSet presAssocID="{75F70AFF-266E-4007-996D-2002907EB687}" presName="horz1" presStyleCnt="0"/>
      <dgm:spPr/>
    </dgm:pt>
    <dgm:pt modelId="{5AB3BCBC-0DE5-472B-9E8B-A863F4E9216C}" type="pres">
      <dgm:prSet presAssocID="{75F70AFF-266E-4007-996D-2002907EB687}" presName="tx1" presStyleLbl="revTx" presStyleIdx="4" presStyleCnt="6"/>
      <dgm:spPr/>
    </dgm:pt>
    <dgm:pt modelId="{374343E5-6304-46C6-AA25-9C616D445A09}" type="pres">
      <dgm:prSet presAssocID="{75F70AFF-266E-4007-996D-2002907EB687}" presName="vert1" presStyleCnt="0"/>
      <dgm:spPr/>
    </dgm:pt>
    <dgm:pt modelId="{11792F92-7966-4DF2-9E83-9BFFB63BECA6}" type="pres">
      <dgm:prSet presAssocID="{67F9E3EE-FC9A-4257-A97C-01F509D63A87}" presName="thickLine" presStyleLbl="alignNode1" presStyleIdx="5" presStyleCnt="6"/>
      <dgm:spPr/>
    </dgm:pt>
    <dgm:pt modelId="{97D6B24E-2FA7-4A2A-8D83-5F3D4B6FB379}" type="pres">
      <dgm:prSet presAssocID="{67F9E3EE-FC9A-4257-A97C-01F509D63A87}" presName="horz1" presStyleCnt="0"/>
      <dgm:spPr/>
    </dgm:pt>
    <dgm:pt modelId="{3F924EA6-3EAF-4BE3-A4C7-A5ED7C98BD56}" type="pres">
      <dgm:prSet presAssocID="{67F9E3EE-FC9A-4257-A97C-01F509D63A87}" presName="tx1" presStyleLbl="revTx" presStyleIdx="5" presStyleCnt="6"/>
      <dgm:spPr/>
    </dgm:pt>
    <dgm:pt modelId="{4C229ADD-916D-4D53-99D3-5A7EF2AF554D}" type="pres">
      <dgm:prSet presAssocID="{67F9E3EE-FC9A-4257-A97C-01F509D63A87}" presName="vert1" presStyleCnt="0"/>
      <dgm:spPr/>
    </dgm:pt>
  </dgm:ptLst>
  <dgm:cxnLst>
    <dgm:cxn modelId="{14B64100-AD8B-456F-898F-C5AC72982CE1}" type="presOf" srcId="{EADA1B8F-FFA4-4ECB-A509-B08526EE6824}" destId="{D0FF9F0F-1E2E-4285-ACF0-0C659789DDEE}" srcOrd="0" destOrd="0" presId="urn:microsoft.com/office/officeart/2008/layout/LinedList"/>
    <dgm:cxn modelId="{0C809E0A-990D-46CD-ABD3-EBF89A44827E}" srcId="{0D4F6961-D60B-4509-B420-E0594BCBDFEA}" destId="{75F70AFF-266E-4007-996D-2002907EB687}" srcOrd="4" destOrd="0" parTransId="{65031C87-850E-4511-BBD3-E53A174F4361}" sibTransId="{51B09A08-578B-4B3E-BC79-EE1AC01BFA18}"/>
    <dgm:cxn modelId="{CBBD0F3F-8D77-49CE-B9E7-39E544FF1886}" type="presOf" srcId="{67D567F9-3B3B-4738-98DA-A5BF47BF409D}" destId="{9B68FAB2-A7DB-4309-978B-F588517B48B0}" srcOrd="0" destOrd="0" presId="urn:microsoft.com/office/officeart/2008/layout/LinedList"/>
    <dgm:cxn modelId="{D2AC3E4B-1084-42C2-B514-281BF95C789A}" type="presOf" srcId="{CE50EEE6-DE1A-40EA-8570-47E5A20C2A33}" destId="{345CE21A-18CB-4B0A-8E30-69F6937C8DFD}" srcOrd="0" destOrd="0" presId="urn:microsoft.com/office/officeart/2008/layout/LinedList"/>
    <dgm:cxn modelId="{A7AC9859-D615-45B6-ADE1-469A32F2BB7D}" srcId="{0D4F6961-D60B-4509-B420-E0594BCBDFEA}" destId="{CE50EEE6-DE1A-40EA-8570-47E5A20C2A33}" srcOrd="1" destOrd="0" parTransId="{36F0BDB3-D24B-48A3-9542-1B6ECA62DD5E}" sibTransId="{D2DE0C62-D135-4D98-8014-8A552031EE36}"/>
    <dgm:cxn modelId="{ECF97B8C-995B-46C2-BFCF-CA23E7B20C47}" type="presOf" srcId="{75F70AFF-266E-4007-996D-2002907EB687}" destId="{5AB3BCBC-0DE5-472B-9E8B-A863F4E9216C}" srcOrd="0" destOrd="0" presId="urn:microsoft.com/office/officeart/2008/layout/LinedList"/>
    <dgm:cxn modelId="{CA3FD794-F0F0-4CBA-9C4E-44E90C5944A9}" srcId="{0D4F6961-D60B-4509-B420-E0594BCBDFEA}" destId="{67D567F9-3B3B-4738-98DA-A5BF47BF409D}" srcOrd="2" destOrd="0" parTransId="{3FFBEF29-930D-483B-80CB-10713412DD1C}" sibTransId="{40832722-B6F1-46F0-AB17-22AF7A4BEAFF}"/>
    <dgm:cxn modelId="{6139849F-D841-49A6-8F4E-F3D026F01DC5}" type="presOf" srcId="{67F9E3EE-FC9A-4257-A97C-01F509D63A87}" destId="{3F924EA6-3EAF-4BE3-A4C7-A5ED7C98BD56}" srcOrd="0" destOrd="0" presId="urn:microsoft.com/office/officeart/2008/layout/LinedList"/>
    <dgm:cxn modelId="{31C3A3B7-A404-4CA1-8437-AD4B3BA215C1}" srcId="{0D4F6961-D60B-4509-B420-E0594BCBDFEA}" destId="{EADA1B8F-FFA4-4ECB-A509-B08526EE6824}" srcOrd="0" destOrd="0" parTransId="{433DBBD9-8365-4BB2-A91A-05AF3FF60108}" sibTransId="{6E1B0D52-F3E7-48A7-802B-81FACE549D65}"/>
    <dgm:cxn modelId="{0BEC44D7-8295-4D4D-8D68-42AE8C9DBD9B}" type="presOf" srcId="{0D4F6961-D60B-4509-B420-E0594BCBDFEA}" destId="{40E11AB5-F28D-4236-9553-5A8C1FB50101}" srcOrd="0" destOrd="0" presId="urn:microsoft.com/office/officeart/2008/layout/LinedList"/>
    <dgm:cxn modelId="{A9D211DD-4B8E-4E83-8FFF-64A668A39F88}" type="presOf" srcId="{F6C4E566-359D-47C3-9672-C37563182807}" destId="{DB5CC11D-B2BC-401D-A325-BD22C8FD3B0A}" srcOrd="0" destOrd="0" presId="urn:microsoft.com/office/officeart/2008/layout/LinedList"/>
    <dgm:cxn modelId="{7F935BF6-0975-4659-B42A-C38A210A6526}" srcId="{0D4F6961-D60B-4509-B420-E0594BCBDFEA}" destId="{F6C4E566-359D-47C3-9672-C37563182807}" srcOrd="3" destOrd="0" parTransId="{A64B5197-4690-4F09-BDD3-59B65F933A66}" sibTransId="{1CFED23C-C928-4D6F-B81D-8F38F226A4C8}"/>
    <dgm:cxn modelId="{A78198F6-B5C5-4DC8-94C5-E8D004AECAE7}" srcId="{0D4F6961-D60B-4509-B420-E0594BCBDFEA}" destId="{67F9E3EE-FC9A-4257-A97C-01F509D63A87}" srcOrd="5" destOrd="0" parTransId="{F47B37E3-892C-4813-9FBB-62B0FA2929CD}" sibTransId="{5F7DC022-2EF8-4478-8D8B-9829EEFB34FD}"/>
    <dgm:cxn modelId="{E35584F0-D61E-4E73-B621-9E6917E0A3A3}" type="presParOf" srcId="{40E11AB5-F28D-4236-9553-5A8C1FB50101}" destId="{BFDE4B5A-8BA6-444F-AD3B-75A55EB21C3D}" srcOrd="0" destOrd="0" presId="urn:microsoft.com/office/officeart/2008/layout/LinedList"/>
    <dgm:cxn modelId="{41A02C20-0866-49AE-8107-8C6ECAD9ACFF}" type="presParOf" srcId="{40E11AB5-F28D-4236-9553-5A8C1FB50101}" destId="{04EFCCBF-ED80-48A4-94EE-5A4275C2A587}" srcOrd="1" destOrd="0" presId="urn:microsoft.com/office/officeart/2008/layout/LinedList"/>
    <dgm:cxn modelId="{6B6BBF02-27FA-45C1-8492-556AF479D12D}" type="presParOf" srcId="{04EFCCBF-ED80-48A4-94EE-5A4275C2A587}" destId="{D0FF9F0F-1E2E-4285-ACF0-0C659789DDEE}" srcOrd="0" destOrd="0" presId="urn:microsoft.com/office/officeart/2008/layout/LinedList"/>
    <dgm:cxn modelId="{AFA3842B-1DE2-43D9-9CE3-A2DB6E03880D}" type="presParOf" srcId="{04EFCCBF-ED80-48A4-94EE-5A4275C2A587}" destId="{7CD616C8-E28B-49A0-9BF3-EBACAE89EECB}" srcOrd="1" destOrd="0" presId="urn:microsoft.com/office/officeart/2008/layout/LinedList"/>
    <dgm:cxn modelId="{E30E7964-970D-48BE-A1E4-28B843BA646C}" type="presParOf" srcId="{40E11AB5-F28D-4236-9553-5A8C1FB50101}" destId="{06708D04-9532-47DF-8C9F-91C44C7FC9C1}" srcOrd="2" destOrd="0" presId="urn:microsoft.com/office/officeart/2008/layout/LinedList"/>
    <dgm:cxn modelId="{468E1307-EDCA-4CDA-B9F5-2E6F08C1399C}" type="presParOf" srcId="{40E11AB5-F28D-4236-9553-5A8C1FB50101}" destId="{4B814C06-5BC4-4BC4-80B1-0DA09ED496ED}" srcOrd="3" destOrd="0" presId="urn:microsoft.com/office/officeart/2008/layout/LinedList"/>
    <dgm:cxn modelId="{B4D8E601-BE8B-4154-B58B-B2BE5142F54F}" type="presParOf" srcId="{4B814C06-5BC4-4BC4-80B1-0DA09ED496ED}" destId="{345CE21A-18CB-4B0A-8E30-69F6937C8DFD}" srcOrd="0" destOrd="0" presId="urn:microsoft.com/office/officeart/2008/layout/LinedList"/>
    <dgm:cxn modelId="{035F9B20-B8C6-4644-9642-385B385826F3}" type="presParOf" srcId="{4B814C06-5BC4-4BC4-80B1-0DA09ED496ED}" destId="{EA90D630-D1CF-4AE6-A727-FFA33D91807B}" srcOrd="1" destOrd="0" presId="urn:microsoft.com/office/officeart/2008/layout/LinedList"/>
    <dgm:cxn modelId="{3B9AD2AA-C57E-40DE-A2FD-D93A45FA2764}" type="presParOf" srcId="{40E11AB5-F28D-4236-9553-5A8C1FB50101}" destId="{DFD9804E-9BDD-4B55-9131-FBABAC72C4B8}" srcOrd="4" destOrd="0" presId="urn:microsoft.com/office/officeart/2008/layout/LinedList"/>
    <dgm:cxn modelId="{8696FB6A-1FC3-4045-9019-54BA320043C2}" type="presParOf" srcId="{40E11AB5-F28D-4236-9553-5A8C1FB50101}" destId="{A981ACE3-6B1E-4CB2-B3D3-8B1EDB91C559}" srcOrd="5" destOrd="0" presId="urn:microsoft.com/office/officeart/2008/layout/LinedList"/>
    <dgm:cxn modelId="{E39B8BB9-331E-44E4-8C5D-273451693D00}" type="presParOf" srcId="{A981ACE3-6B1E-4CB2-B3D3-8B1EDB91C559}" destId="{9B68FAB2-A7DB-4309-978B-F588517B48B0}" srcOrd="0" destOrd="0" presId="urn:microsoft.com/office/officeart/2008/layout/LinedList"/>
    <dgm:cxn modelId="{C05E1179-74E7-4B30-B0C5-090628BACF37}" type="presParOf" srcId="{A981ACE3-6B1E-4CB2-B3D3-8B1EDB91C559}" destId="{8F9E4194-83B4-4CDD-8F7E-CF6CF4A2F4A0}" srcOrd="1" destOrd="0" presId="urn:microsoft.com/office/officeart/2008/layout/LinedList"/>
    <dgm:cxn modelId="{343F826C-3DFE-41FA-8245-0E949C795FE0}" type="presParOf" srcId="{40E11AB5-F28D-4236-9553-5A8C1FB50101}" destId="{69C0383F-C59D-45CC-B36E-CBA9A03DE3D2}" srcOrd="6" destOrd="0" presId="urn:microsoft.com/office/officeart/2008/layout/LinedList"/>
    <dgm:cxn modelId="{459A2D16-6A6D-44FD-9BFB-7FDEE9F4E130}" type="presParOf" srcId="{40E11AB5-F28D-4236-9553-5A8C1FB50101}" destId="{3200DD09-F9AE-4E70-B473-FA39C6F8D18C}" srcOrd="7" destOrd="0" presId="urn:microsoft.com/office/officeart/2008/layout/LinedList"/>
    <dgm:cxn modelId="{1816359C-9619-4809-A869-E32A08BDA3B9}" type="presParOf" srcId="{3200DD09-F9AE-4E70-B473-FA39C6F8D18C}" destId="{DB5CC11D-B2BC-401D-A325-BD22C8FD3B0A}" srcOrd="0" destOrd="0" presId="urn:microsoft.com/office/officeart/2008/layout/LinedList"/>
    <dgm:cxn modelId="{07106C24-9FDE-4760-93BE-81E0BE55D31B}" type="presParOf" srcId="{3200DD09-F9AE-4E70-B473-FA39C6F8D18C}" destId="{7ABABA48-1330-4A71-A6A7-7970F3BE5D6A}" srcOrd="1" destOrd="0" presId="urn:microsoft.com/office/officeart/2008/layout/LinedList"/>
    <dgm:cxn modelId="{0F6CA05A-F622-4CDA-BACE-D712C872E514}" type="presParOf" srcId="{40E11AB5-F28D-4236-9553-5A8C1FB50101}" destId="{B0D70B2F-F0F5-486E-B21C-B67EDBFBDBDB}" srcOrd="8" destOrd="0" presId="urn:microsoft.com/office/officeart/2008/layout/LinedList"/>
    <dgm:cxn modelId="{EF9727A3-73FD-4227-A546-C3FFD10FE1CA}" type="presParOf" srcId="{40E11AB5-F28D-4236-9553-5A8C1FB50101}" destId="{4B956F45-AF23-40AA-99C5-3916AC29FAC1}" srcOrd="9" destOrd="0" presId="urn:microsoft.com/office/officeart/2008/layout/LinedList"/>
    <dgm:cxn modelId="{DD0C3D5C-F2E6-4D0F-8C0D-859FAE225D71}" type="presParOf" srcId="{4B956F45-AF23-40AA-99C5-3916AC29FAC1}" destId="{5AB3BCBC-0DE5-472B-9E8B-A863F4E9216C}" srcOrd="0" destOrd="0" presId="urn:microsoft.com/office/officeart/2008/layout/LinedList"/>
    <dgm:cxn modelId="{BCEFD70B-AEEF-47ED-B576-9F852F429A96}" type="presParOf" srcId="{4B956F45-AF23-40AA-99C5-3916AC29FAC1}" destId="{374343E5-6304-46C6-AA25-9C616D445A09}" srcOrd="1" destOrd="0" presId="urn:microsoft.com/office/officeart/2008/layout/LinedList"/>
    <dgm:cxn modelId="{127770BE-FF6F-4E09-A16B-60E11AFE6E2E}" type="presParOf" srcId="{40E11AB5-F28D-4236-9553-5A8C1FB50101}" destId="{11792F92-7966-4DF2-9E83-9BFFB63BECA6}" srcOrd="10" destOrd="0" presId="urn:microsoft.com/office/officeart/2008/layout/LinedList"/>
    <dgm:cxn modelId="{524F1F09-B05D-4192-93EF-1BDF170B01F5}" type="presParOf" srcId="{40E11AB5-F28D-4236-9553-5A8C1FB50101}" destId="{97D6B24E-2FA7-4A2A-8D83-5F3D4B6FB379}" srcOrd="11" destOrd="0" presId="urn:microsoft.com/office/officeart/2008/layout/LinedList"/>
    <dgm:cxn modelId="{9D795DBA-D976-4B26-9566-0D51DBC78E12}" type="presParOf" srcId="{97D6B24E-2FA7-4A2A-8D83-5F3D4B6FB379}" destId="{3F924EA6-3EAF-4BE3-A4C7-A5ED7C98BD56}" srcOrd="0" destOrd="0" presId="urn:microsoft.com/office/officeart/2008/layout/LinedList"/>
    <dgm:cxn modelId="{95678FB2-F5FB-4D22-9058-E0A9CC562D3B}" type="presParOf" srcId="{97D6B24E-2FA7-4A2A-8D83-5F3D4B6FB379}" destId="{4C229ADD-916D-4D53-99D3-5A7EF2AF55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BE4C2A-CC35-40A1-BA24-A64CCE9F4F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93B771-D00B-40B1-8BCF-0F915454827C}">
      <dgm:prSet/>
      <dgm:spPr/>
      <dgm:t>
        <a:bodyPr/>
        <a:lstStyle/>
        <a:p>
          <a:r>
            <a:rPr lang="en-US" dirty="0"/>
            <a:t>eNBP has </a:t>
          </a:r>
          <a:r>
            <a:rPr lang="en-US" b="1" dirty="0"/>
            <a:t>stronger effects </a:t>
          </a:r>
          <a:r>
            <a:rPr lang="en-US" dirty="0"/>
            <a:t>at posttest </a:t>
          </a:r>
        </a:p>
        <a:p>
          <a:r>
            <a:rPr lang="en-US" i="1" dirty="0"/>
            <a:t>on (1) interparental conflict, (2) parenting, and (3) child mental health problems</a:t>
          </a:r>
        </a:p>
      </dgm:t>
    </dgm:pt>
    <dgm:pt modelId="{EE561239-3EF8-4F43-A83E-3FD8C1B74F6F}" type="parTrans" cxnId="{AD6C657D-6752-4152-9D35-F85064B8F0A0}">
      <dgm:prSet/>
      <dgm:spPr/>
      <dgm:t>
        <a:bodyPr/>
        <a:lstStyle/>
        <a:p>
          <a:endParaRPr lang="en-US"/>
        </a:p>
      </dgm:t>
    </dgm:pt>
    <dgm:pt modelId="{5D098669-C02A-4D1B-B598-B30E2EA0AE36}" type="sibTrans" cxnId="{AD6C657D-6752-4152-9D35-F85064B8F0A0}">
      <dgm:prSet/>
      <dgm:spPr/>
      <dgm:t>
        <a:bodyPr/>
        <a:lstStyle/>
        <a:p>
          <a:endParaRPr lang="en-US"/>
        </a:p>
      </dgm:t>
    </dgm:pt>
    <dgm:pt modelId="{7D9AE031-2455-43CE-AC54-62E3E834C15D}">
      <dgm:prSet/>
      <dgm:spPr/>
      <dgm:t>
        <a:bodyPr/>
        <a:lstStyle/>
        <a:p>
          <a:r>
            <a:rPr lang="en-US" dirty="0"/>
            <a:t>eNBP has </a:t>
          </a:r>
          <a:r>
            <a:rPr lang="en-US" b="1" dirty="0"/>
            <a:t>better attendance </a:t>
          </a:r>
        </a:p>
        <a:p>
          <a:r>
            <a:rPr lang="en-US" b="0" i="1" dirty="0"/>
            <a:t>better completion rate 59.6% vs. 15.9% of those who complete one session</a:t>
          </a:r>
        </a:p>
      </dgm:t>
    </dgm:pt>
    <dgm:pt modelId="{7EF991CF-20C2-4595-AFE5-FD0CD513352B}" type="parTrans" cxnId="{987CE3D0-2C5F-41E1-8371-609EDE03AFEB}">
      <dgm:prSet/>
      <dgm:spPr/>
      <dgm:t>
        <a:bodyPr/>
        <a:lstStyle/>
        <a:p>
          <a:endParaRPr lang="en-US"/>
        </a:p>
      </dgm:t>
    </dgm:pt>
    <dgm:pt modelId="{929FDAA5-F70F-4906-A9A3-DD8436633066}" type="sibTrans" cxnId="{987CE3D0-2C5F-41E1-8371-609EDE03AFEB}">
      <dgm:prSet/>
      <dgm:spPr/>
      <dgm:t>
        <a:bodyPr/>
        <a:lstStyle/>
        <a:p>
          <a:endParaRPr lang="en-US"/>
        </a:p>
      </dgm:t>
    </dgm:pt>
    <dgm:pt modelId="{A80647EF-0985-4A67-B7D5-4C81FEB7FB84}">
      <dgm:prSet/>
      <dgm:spPr/>
      <dgm:t>
        <a:bodyPr/>
        <a:lstStyle/>
        <a:p>
          <a:r>
            <a:rPr lang="en-US" dirty="0"/>
            <a:t>eNBP is much </a:t>
          </a:r>
          <a:r>
            <a:rPr lang="en-US" b="1" dirty="0"/>
            <a:t>less expensive </a:t>
          </a:r>
          <a:r>
            <a:rPr lang="en-US" dirty="0"/>
            <a:t>and </a:t>
          </a:r>
          <a:r>
            <a:rPr lang="en-US" b="1" dirty="0"/>
            <a:t>more accessible  - $49  - $89 vs. $600 - $700</a:t>
          </a:r>
        </a:p>
      </dgm:t>
    </dgm:pt>
    <dgm:pt modelId="{2A8521FC-BB05-414E-BCCB-806D8A1E3432}" type="parTrans" cxnId="{8E80F2DA-F8E7-4018-9430-A1A6D2465BB3}">
      <dgm:prSet/>
      <dgm:spPr/>
      <dgm:t>
        <a:bodyPr/>
        <a:lstStyle/>
        <a:p>
          <a:endParaRPr lang="en-US"/>
        </a:p>
      </dgm:t>
    </dgm:pt>
    <dgm:pt modelId="{EAA125C4-6787-4D42-9496-6206E72644BE}" type="sibTrans" cxnId="{8E80F2DA-F8E7-4018-9430-A1A6D2465BB3}">
      <dgm:prSet/>
      <dgm:spPr/>
      <dgm:t>
        <a:bodyPr/>
        <a:lstStyle/>
        <a:p>
          <a:endParaRPr lang="en-US"/>
        </a:p>
      </dgm:t>
    </dgm:pt>
    <dgm:pt modelId="{941B69BA-2CF8-4CF0-8FAE-5971D06518B4}" type="pres">
      <dgm:prSet presAssocID="{9EBE4C2A-CC35-40A1-BA24-A64CCE9F4F0F}" presName="linear" presStyleCnt="0">
        <dgm:presLayoutVars>
          <dgm:animLvl val="lvl"/>
          <dgm:resizeHandles val="exact"/>
        </dgm:presLayoutVars>
      </dgm:prSet>
      <dgm:spPr/>
    </dgm:pt>
    <dgm:pt modelId="{C2206B27-6658-4805-ABEE-4B9FC5ABE6AA}" type="pres">
      <dgm:prSet presAssocID="{6793B771-D00B-40B1-8BCF-0F91545482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E70D12-77E5-4664-8DD1-F69317C4A278}" type="pres">
      <dgm:prSet presAssocID="{5D098669-C02A-4D1B-B598-B30E2EA0AE36}" presName="spacer" presStyleCnt="0"/>
      <dgm:spPr/>
    </dgm:pt>
    <dgm:pt modelId="{8432BA4D-FA3B-4CE9-A818-025066F03D37}" type="pres">
      <dgm:prSet presAssocID="{7D9AE031-2455-43CE-AC54-62E3E834C1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2870EE-849B-43A7-A612-06BC85D65454}" type="pres">
      <dgm:prSet presAssocID="{929FDAA5-F70F-4906-A9A3-DD8436633066}" presName="spacer" presStyleCnt="0"/>
      <dgm:spPr/>
    </dgm:pt>
    <dgm:pt modelId="{E8190565-A5C8-41E6-97CA-CEA749554DD8}" type="pres">
      <dgm:prSet presAssocID="{A80647EF-0985-4A67-B7D5-4C81FEB7FB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6C657D-6752-4152-9D35-F85064B8F0A0}" srcId="{9EBE4C2A-CC35-40A1-BA24-A64CCE9F4F0F}" destId="{6793B771-D00B-40B1-8BCF-0F915454827C}" srcOrd="0" destOrd="0" parTransId="{EE561239-3EF8-4F43-A83E-3FD8C1B74F6F}" sibTransId="{5D098669-C02A-4D1B-B598-B30E2EA0AE36}"/>
    <dgm:cxn modelId="{87E1BE81-06B2-4BEF-803F-B9F8CEE596D3}" type="presOf" srcId="{9EBE4C2A-CC35-40A1-BA24-A64CCE9F4F0F}" destId="{941B69BA-2CF8-4CF0-8FAE-5971D06518B4}" srcOrd="0" destOrd="0" presId="urn:microsoft.com/office/officeart/2005/8/layout/vList2"/>
    <dgm:cxn modelId="{00F2BC91-1C53-4620-B19F-279C89F50424}" type="presOf" srcId="{7D9AE031-2455-43CE-AC54-62E3E834C15D}" destId="{8432BA4D-FA3B-4CE9-A818-025066F03D37}" srcOrd="0" destOrd="0" presId="urn:microsoft.com/office/officeart/2005/8/layout/vList2"/>
    <dgm:cxn modelId="{8373DDA1-4A58-4804-9D07-B22571FDFB34}" type="presOf" srcId="{6793B771-D00B-40B1-8BCF-0F915454827C}" destId="{C2206B27-6658-4805-ABEE-4B9FC5ABE6AA}" srcOrd="0" destOrd="0" presId="urn:microsoft.com/office/officeart/2005/8/layout/vList2"/>
    <dgm:cxn modelId="{987CE3D0-2C5F-41E1-8371-609EDE03AFEB}" srcId="{9EBE4C2A-CC35-40A1-BA24-A64CCE9F4F0F}" destId="{7D9AE031-2455-43CE-AC54-62E3E834C15D}" srcOrd="1" destOrd="0" parTransId="{7EF991CF-20C2-4595-AFE5-FD0CD513352B}" sibTransId="{929FDAA5-F70F-4906-A9A3-DD8436633066}"/>
    <dgm:cxn modelId="{8E80F2DA-F8E7-4018-9430-A1A6D2465BB3}" srcId="{9EBE4C2A-CC35-40A1-BA24-A64CCE9F4F0F}" destId="{A80647EF-0985-4A67-B7D5-4C81FEB7FB84}" srcOrd="2" destOrd="0" parTransId="{2A8521FC-BB05-414E-BCCB-806D8A1E3432}" sibTransId="{EAA125C4-6787-4D42-9496-6206E72644BE}"/>
    <dgm:cxn modelId="{EE683AF8-6827-4A00-AAF8-32C7A11D5E09}" type="presOf" srcId="{A80647EF-0985-4A67-B7D5-4C81FEB7FB84}" destId="{E8190565-A5C8-41E6-97CA-CEA749554DD8}" srcOrd="0" destOrd="0" presId="urn:microsoft.com/office/officeart/2005/8/layout/vList2"/>
    <dgm:cxn modelId="{7053D16B-59E9-4DB4-8C32-92ED9933ABE0}" type="presParOf" srcId="{941B69BA-2CF8-4CF0-8FAE-5971D06518B4}" destId="{C2206B27-6658-4805-ABEE-4B9FC5ABE6AA}" srcOrd="0" destOrd="0" presId="urn:microsoft.com/office/officeart/2005/8/layout/vList2"/>
    <dgm:cxn modelId="{E2935649-BD6C-43C6-8EA5-FD02F22D4F51}" type="presParOf" srcId="{941B69BA-2CF8-4CF0-8FAE-5971D06518B4}" destId="{1BE70D12-77E5-4664-8DD1-F69317C4A278}" srcOrd="1" destOrd="0" presId="urn:microsoft.com/office/officeart/2005/8/layout/vList2"/>
    <dgm:cxn modelId="{9AAD76A4-B734-4999-B313-326E2B071CF0}" type="presParOf" srcId="{941B69BA-2CF8-4CF0-8FAE-5971D06518B4}" destId="{8432BA4D-FA3B-4CE9-A818-025066F03D37}" srcOrd="2" destOrd="0" presId="urn:microsoft.com/office/officeart/2005/8/layout/vList2"/>
    <dgm:cxn modelId="{E8C5D07B-DC85-4FB2-A642-4938A69897F4}" type="presParOf" srcId="{941B69BA-2CF8-4CF0-8FAE-5971D06518B4}" destId="{602870EE-849B-43A7-A612-06BC85D65454}" srcOrd="3" destOrd="0" presId="urn:microsoft.com/office/officeart/2005/8/layout/vList2"/>
    <dgm:cxn modelId="{FE95B517-BD38-4474-ABDA-FF05C836E832}" type="presParOf" srcId="{941B69BA-2CF8-4CF0-8FAE-5971D06518B4}" destId="{E8190565-A5C8-41E6-97CA-CEA749554D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BE5724-269C-4CF1-9198-8B8CEBF2605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76676F-943F-47E1-9CEA-00C58D4867F6}">
      <dgm:prSet/>
      <dgm:spPr/>
      <dgm:t>
        <a:bodyPr/>
        <a:lstStyle/>
        <a:p>
          <a:r>
            <a:rPr lang="en-US"/>
            <a:t>“I really liked the entire program helped me understand a lot of different things of my relationship between myself and my husband…”</a:t>
          </a:r>
        </a:p>
      </dgm:t>
    </dgm:pt>
    <dgm:pt modelId="{BDC075D3-2274-4E41-BDE4-6694CCE2FBA0}" type="parTrans" cxnId="{92253DC0-2465-4C23-A280-46394B660034}">
      <dgm:prSet/>
      <dgm:spPr/>
      <dgm:t>
        <a:bodyPr/>
        <a:lstStyle/>
        <a:p>
          <a:endParaRPr lang="en-US"/>
        </a:p>
      </dgm:t>
    </dgm:pt>
    <dgm:pt modelId="{5D8EBED1-BF0F-4DAF-A622-2A15E95AA137}" type="sibTrans" cxnId="{92253DC0-2465-4C23-A280-46394B660034}">
      <dgm:prSet/>
      <dgm:spPr/>
      <dgm:t>
        <a:bodyPr/>
        <a:lstStyle/>
        <a:p>
          <a:endParaRPr lang="en-US"/>
        </a:p>
      </dgm:t>
    </dgm:pt>
    <dgm:pt modelId="{618E5B81-036B-4A1D-846D-977CF67D3E7D}">
      <dgm:prSet/>
      <dgm:spPr/>
      <dgm:t>
        <a:bodyPr/>
        <a:lstStyle/>
        <a:p>
          <a:r>
            <a:rPr lang="en-US"/>
            <a:t>“It helped me really invest in time with my child and helped me understand how to communicate with him better”</a:t>
          </a:r>
        </a:p>
      </dgm:t>
    </dgm:pt>
    <dgm:pt modelId="{B4AC9772-52E0-4FC2-85A1-00A86FB75473}" type="parTrans" cxnId="{06BB46CB-5173-4AA1-9A69-4D2BF5CB8036}">
      <dgm:prSet/>
      <dgm:spPr/>
      <dgm:t>
        <a:bodyPr/>
        <a:lstStyle/>
        <a:p>
          <a:endParaRPr lang="en-US"/>
        </a:p>
      </dgm:t>
    </dgm:pt>
    <dgm:pt modelId="{D80A698F-2FA6-4C72-89FF-B66237FE9F75}" type="sibTrans" cxnId="{06BB46CB-5173-4AA1-9A69-4D2BF5CB8036}">
      <dgm:prSet/>
      <dgm:spPr/>
      <dgm:t>
        <a:bodyPr/>
        <a:lstStyle/>
        <a:p>
          <a:endParaRPr lang="en-US"/>
        </a:p>
      </dgm:t>
    </dgm:pt>
    <dgm:pt modelId="{716BD1A8-5777-44AD-9C9C-E9581B413FA5}">
      <dgm:prSet/>
      <dgm:spPr/>
      <dgm:t>
        <a:bodyPr/>
        <a:lstStyle/>
        <a:p>
          <a:r>
            <a:rPr lang="en-US"/>
            <a:t>“It offered progressive solutions to everyday problems you no doubt will encounter during the coparenting process and evolution” </a:t>
          </a:r>
        </a:p>
      </dgm:t>
    </dgm:pt>
    <dgm:pt modelId="{FE9B2CF9-551A-42EB-96AE-17ED8CB12F2E}" type="parTrans" cxnId="{599A5FC4-F9F6-407A-89F8-441A835AF36D}">
      <dgm:prSet/>
      <dgm:spPr/>
      <dgm:t>
        <a:bodyPr/>
        <a:lstStyle/>
        <a:p>
          <a:endParaRPr lang="en-US"/>
        </a:p>
      </dgm:t>
    </dgm:pt>
    <dgm:pt modelId="{1A67256D-69E0-49A7-AB8C-EFD2E75B09C0}" type="sibTrans" cxnId="{599A5FC4-F9F6-407A-89F8-441A835AF36D}">
      <dgm:prSet/>
      <dgm:spPr/>
      <dgm:t>
        <a:bodyPr/>
        <a:lstStyle/>
        <a:p>
          <a:endParaRPr lang="en-US"/>
        </a:p>
      </dgm:t>
    </dgm:pt>
    <dgm:pt modelId="{E1DF767D-E92A-4B67-8B06-0E22E77E2A11}">
      <dgm:prSet/>
      <dgm:spPr/>
      <dgm:t>
        <a:bodyPr/>
        <a:lstStyle/>
        <a:p>
          <a:r>
            <a:rPr lang="en-US"/>
            <a:t>“…it got me and children closer to each other.”</a:t>
          </a:r>
        </a:p>
      </dgm:t>
    </dgm:pt>
    <dgm:pt modelId="{4A0E3F68-E8A2-417C-9C68-8EC799ACEFE0}" type="parTrans" cxnId="{DE325EC9-C45E-4A0C-9878-9FD8699A6D96}">
      <dgm:prSet/>
      <dgm:spPr/>
      <dgm:t>
        <a:bodyPr/>
        <a:lstStyle/>
        <a:p>
          <a:endParaRPr lang="en-US"/>
        </a:p>
      </dgm:t>
    </dgm:pt>
    <dgm:pt modelId="{6D2A15CD-6409-4743-8091-D9FF5EBCD8C6}" type="sibTrans" cxnId="{DE325EC9-C45E-4A0C-9878-9FD8699A6D96}">
      <dgm:prSet/>
      <dgm:spPr/>
      <dgm:t>
        <a:bodyPr/>
        <a:lstStyle/>
        <a:p>
          <a:endParaRPr lang="en-US"/>
        </a:p>
      </dgm:t>
    </dgm:pt>
    <dgm:pt modelId="{66C015AD-9E0F-4E70-9F7A-52233EFBC7DE}" type="pres">
      <dgm:prSet presAssocID="{A3BE5724-269C-4CF1-9198-8B8CEBF260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6F8E6E-6B0D-4D25-84D3-8C97B34CF6E6}" type="pres">
      <dgm:prSet presAssocID="{3476676F-943F-47E1-9CEA-00C58D4867F6}" presName="hierRoot1" presStyleCnt="0"/>
      <dgm:spPr/>
    </dgm:pt>
    <dgm:pt modelId="{5FF1477A-1E29-4059-A3A0-B83901D9D530}" type="pres">
      <dgm:prSet presAssocID="{3476676F-943F-47E1-9CEA-00C58D4867F6}" presName="composite" presStyleCnt="0"/>
      <dgm:spPr/>
    </dgm:pt>
    <dgm:pt modelId="{6F619D9A-0F72-49B2-923D-3FC840CEC3DD}" type="pres">
      <dgm:prSet presAssocID="{3476676F-943F-47E1-9CEA-00C58D4867F6}" presName="background" presStyleLbl="node0" presStyleIdx="0" presStyleCnt="4"/>
      <dgm:spPr/>
    </dgm:pt>
    <dgm:pt modelId="{173D7C77-CCDD-40C3-9140-ECD21980AC7F}" type="pres">
      <dgm:prSet presAssocID="{3476676F-943F-47E1-9CEA-00C58D4867F6}" presName="text" presStyleLbl="fgAcc0" presStyleIdx="0" presStyleCnt="4">
        <dgm:presLayoutVars>
          <dgm:chPref val="3"/>
        </dgm:presLayoutVars>
      </dgm:prSet>
      <dgm:spPr/>
    </dgm:pt>
    <dgm:pt modelId="{6D1B5BC0-A0EB-4000-B33E-6401CE956A82}" type="pres">
      <dgm:prSet presAssocID="{3476676F-943F-47E1-9CEA-00C58D4867F6}" presName="hierChild2" presStyleCnt="0"/>
      <dgm:spPr/>
    </dgm:pt>
    <dgm:pt modelId="{DF505DF7-72AA-468E-AF42-F44DDFC21C72}" type="pres">
      <dgm:prSet presAssocID="{618E5B81-036B-4A1D-846D-977CF67D3E7D}" presName="hierRoot1" presStyleCnt="0"/>
      <dgm:spPr/>
    </dgm:pt>
    <dgm:pt modelId="{CBADB104-9455-4B82-8EAA-BA98F2FA29D5}" type="pres">
      <dgm:prSet presAssocID="{618E5B81-036B-4A1D-846D-977CF67D3E7D}" presName="composite" presStyleCnt="0"/>
      <dgm:spPr/>
    </dgm:pt>
    <dgm:pt modelId="{9F0E1343-089E-4F2D-A7D4-22F675BF2642}" type="pres">
      <dgm:prSet presAssocID="{618E5B81-036B-4A1D-846D-977CF67D3E7D}" presName="background" presStyleLbl="node0" presStyleIdx="1" presStyleCnt="4"/>
      <dgm:spPr/>
    </dgm:pt>
    <dgm:pt modelId="{FE5B4E67-A06B-4E7E-A509-6C06D738BA14}" type="pres">
      <dgm:prSet presAssocID="{618E5B81-036B-4A1D-846D-977CF67D3E7D}" presName="text" presStyleLbl="fgAcc0" presStyleIdx="1" presStyleCnt="4">
        <dgm:presLayoutVars>
          <dgm:chPref val="3"/>
        </dgm:presLayoutVars>
      </dgm:prSet>
      <dgm:spPr/>
    </dgm:pt>
    <dgm:pt modelId="{CFF69CBF-B0C0-46BB-86C2-B4994ABBE7D0}" type="pres">
      <dgm:prSet presAssocID="{618E5B81-036B-4A1D-846D-977CF67D3E7D}" presName="hierChild2" presStyleCnt="0"/>
      <dgm:spPr/>
    </dgm:pt>
    <dgm:pt modelId="{6F9DB23D-6252-4995-88E7-241ACC180199}" type="pres">
      <dgm:prSet presAssocID="{716BD1A8-5777-44AD-9C9C-E9581B413FA5}" presName="hierRoot1" presStyleCnt="0"/>
      <dgm:spPr/>
    </dgm:pt>
    <dgm:pt modelId="{BFF3E937-BB06-4A60-B60C-6BF0F9CD7B3C}" type="pres">
      <dgm:prSet presAssocID="{716BD1A8-5777-44AD-9C9C-E9581B413FA5}" presName="composite" presStyleCnt="0"/>
      <dgm:spPr/>
    </dgm:pt>
    <dgm:pt modelId="{93DB8230-F25F-4E63-A3AA-E27D937B2001}" type="pres">
      <dgm:prSet presAssocID="{716BD1A8-5777-44AD-9C9C-E9581B413FA5}" presName="background" presStyleLbl="node0" presStyleIdx="2" presStyleCnt="4"/>
      <dgm:spPr/>
    </dgm:pt>
    <dgm:pt modelId="{7C37DA70-31CE-40E4-A55E-34E118409CAC}" type="pres">
      <dgm:prSet presAssocID="{716BD1A8-5777-44AD-9C9C-E9581B413FA5}" presName="text" presStyleLbl="fgAcc0" presStyleIdx="2" presStyleCnt="4">
        <dgm:presLayoutVars>
          <dgm:chPref val="3"/>
        </dgm:presLayoutVars>
      </dgm:prSet>
      <dgm:spPr/>
    </dgm:pt>
    <dgm:pt modelId="{E9B796DD-EE6F-495D-B8B5-B04662E8F970}" type="pres">
      <dgm:prSet presAssocID="{716BD1A8-5777-44AD-9C9C-E9581B413FA5}" presName="hierChild2" presStyleCnt="0"/>
      <dgm:spPr/>
    </dgm:pt>
    <dgm:pt modelId="{0B416788-DBA6-4D50-9E65-3A440B6BEFBE}" type="pres">
      <dgm:prSet presAssocID="{E1DF767D-E92A-4B67-8B06-0E22E77E2A11}" presName="hierRoot1" presStyleCnt="0"/>
      <dgm:spPr/>
    </dgm:pt>
    <dgm:pt modelId="{A68C4B68-2914-4C95-9BA1-3CB219B17DF3}" type="pres">
      <dgm:prSet presAssocID="{E1DF767D-E92A-4B67-8B06-0E22E77E2A11}" presName="composite" presStyleCnt="0"/>
      <dgm:spPr/>
    </dgm:pt>
    <dgm:pt modelId="{1D6BB3F6-5FB5-4240-B683-2C179632BE74}" type="pres">
      <dgm:prSet presAssocID="{E1DF767D-E92A-4B67-8B06-0E22E77E2A11}" presName="background" presStyleLbl="node0" presStyleIdx="3" presStyleCnt="4"/>
      <dgm:spPr/>
    </dgm:pt>
    <dgm:pt modelId="{EB0DD818-18E2-4EB5-ABFA-8240340677C5}" type="pres">
      <dgm:prSet presAssocID="{E1DF767D-E92A-4B67-8B06-0E22E77E2A11}" presName="text" presStyleLbl="fgAcc0" presStyleIdx="3" presStyleCnt="4">
        <dgm:presLayoutVars>
          <dgm:chPref val="3"/>
        </dgm:presLayoutVars>
      </dgm:prSet>
      <dgm:spPr/>
    </dgm:pt>
    <dgm:pt modelId="{885482B9-BC1F-44C1-AC47-6FD863FB6B25}" type="pres">
      <dgm:prSet presAssocID="{E1DF767D-E92A-4B67-8B06-0E22E77E2A11}" presName="hierChild2" presStyleCnt="0"/>
      <dgm:spPr/>
    </dgm:pt>
  </dgm:ptLst>
  <dgm:cxnLst>
    <dgm:cxn modelId="{4A845E14-CC11-49C6-A5D2-B76AAE05C173}" type="presOf" srcId="{716BD1A8-5777-44AD-9C9C-E9581B413FA5}" destId="{7C37DA70-31CE-40E4-A55E-34E118409CAC}" srcOrd="0" destOrd="0" presId="urn:microsoft.com/office/officeart/2005/8/layout/hierarchy1"/>
    <dgm:cxn modelId="{88897E37-F2D8-4AC6-88BA-750C47A6E5D7}" type="presOf" srcId="{618E5B81-036B-4A1D-846D-977CF67D3E7D}" destId="{FE5B4E67-A06B-4E7E-A509-6C06D738BA14}" srcOrd="0" destOrd="0" presId="urn:microsoft.com/office/officeart/2005/8/layout/hierarchy1"/>
    <dgm:cxn modelId="{AC91935E-50A0-4E38-8CA5-83FFF09BC0D2}" type="presOf" srcId="{E1DF767D-E92A-4B67-8B06-0E22E77E2A11}" destId="{EB0DD818-18E2-4EB5-ABFA-8240340677C5}" srcOrd="0" destOrd="0" presId="urn:microsoft.com/office/officeart/2005/8/layout/hierarchy1"/>
    <dgm:cxn modelId="{43159062-A2AA-4C4B-A3BE-C6FC335C8999}" type="presOf" srcId="{A3BE5724-269C-4CF1-9198-8B8CEBF26058}" destId="{66C015AD-9E0F-4E70-9F7A-52233EFBC7DE}" srcOrd="0" destOrd="0" presId="urn:microsoft.com/office/officeart/2005/8/layout/hierarchy1"/>
    <dgm:cxn modelId="{90D3038C-AD5D-4550-98B7-CB0FE055FAA8}" type="presOf" srcId="{3476676F-943F-47E1-9CEA-00C58D4867F6}" destId="{173D7C77-CCDD-40C3-9140-ECD21980AC7F}" srcOrd="0" destOrd="0" presId="urn:microsoft.com/office/officeart/2005/8/layout/hierarchy1"/>
    <dgm:cxn modelId="{92253DC0-2465-4C23-A280-46394B660034}" srcId="{A3BE5724-269C-4CF1-9198-8B8CEBF26058}" destId="{3476676F-943F-47E1-9CEA-00C58D4867F6}" srcOrd="0" destOrd="0" parTransId="{BDC075D3-2274-4E41-BDE4-6694CCE2FBA0}" sibTransId="{5D8EBED1-BF0F-4DAF-A622-2A15E95AA137}"/>
    <dgm:cxn modelId="{599A5FC4-F9F6-407A-89F8-441A835AF36D}" srcId="{A3BE5724-269C-4CF1-9198-8B8CEBF26058}" destId="{716BD1A8-5777-44AD-9C9C-E9581B413FA5}" srcOrd="2" destOrd="0" parTransId="{FE9B2CF9-551A-42EB-96AE-17ED8CB12F2E}" sibTransId="{1A67256D-69E0-49A7-AB8C-EFD2E75B09C0}"/>
    <dgm:cxn modelId="{DE325EC9-C45E-4A0C-9878-9FD8699A6D96}" srcId="{A3BE5724-269C-4CF1-9198-8B8CEBF26058}" destId="{E1DF767D-E92A-4B67-8B06-0E22E77E2A11}" srcOrd="3" destOrd="0" parTransId="{4A0E3F68-E8A2-417C-9C68-8EC799ACEFE0}" sibTransId="{6D2A15CD-6409-4743-8091-D9FF5EBCD8C6}"/>
    <dgm:cxn modelId="{06BB46CB-5173-4AA1-9A69-4D2BF5CB8036}" srcId="{A3BE5724-269C-4CF1-9198-8B8CEBF26058}" destId="{618E5B81-036B-4A1D-846D-977CF67D3E7D}" srcOrd="1" destOrd="0" parTransId="{B4AC9772-52E0-4FC2-85A1-00A86FB75473}" sibTransId="{D80A698F-2FA6-4C72-89FF-B66237FE9F75}"/>
    <dgm:cxn modelId="{EBE98CA1-D4E6-4551-8557-867EC4320EE8}" type="presParOf" srcId="{66C015AD-9E0F-4E70-9F7A-52233EFBC7DE}" destId="{A66F8E6E-6B0D-4D25-84D3-8C97B34CF6E6}" srcOrd="0" destOrd="0" presId="urn:microsoft.com/office/officeart/2005/8/layout/hierarchy1"/>
    <dgm:cxn modelId="{8BDE05F0-BE68-45B4-973D-1C005BEA7F5B}" type="presParOf" srcId="{A66F8E6E-6B0D-4D25-84D3-8C97B34CF6E6}" destId="{5FF1477A-1E29-4059-A3A0-B83901D9D530}" srcOrd="0" destOrd="0" presId="urn:microsoft.com/office/officeart/2005/8/layout/hierarchy1"/>
    <dgm:cxn modelId="{C733B37D-BCE0-4921-A715-1EA01E9CB8F3}" type="presParOf" srcId="{5FF1477A-1E29-4059-A3A0-B83901D9D530}" destId="{6F619D9A-0F72-49B2-923D-3FC840CEC3DD}" srcOrd="0" destOrd="0" presId="urn:microsoft.com/office/officeart/2005/8/layout/hierarchy1"/>
    <dgm:cxn modelId="{C7A30A92-9598-43E8-A6D1-4AD2806082E1}" type="presParOf" srcId="{5FF1477A-1E29-4059-A3A0-B83901D9D530}" destId="{173D7C77-CCDD-40C3-9140-ECD21980AC7F}" srcOrd="1" destOrd="0" presId="urn:microsoft.com/office/officeart/2005/8/layout/hierarchy1"/>
    <dgm:cxn modelId="{9DA8223F-836F-4231-B801-6E63466B8DCE}" type="presParOf" srcId="{A66F8E6E-6B0D-4D25-84D3-8C97B34CF6E6}" destId="{6D1B5BC0-A0EB-4000-B33E-6401CE956A82}" srcOrd="1" destOrd="0" presId="urn:microsoft.com/office/officeart/2005/8/layout/hierarchy1"/>
    <dgm:cxn modelId="{49BFF713-ACE7-46E3-A0EB-0C76C57BB8E0}" type="presParOf" srcId="{66C015AD-9E0F-4E70-9F7A-52233EFBC7DE}" destId="{DF505DF7-72AA-468E-AF42-F44DDFC21C72}" srcOrd="1" destOrd="0" presId="urn:microsoft.com/office/officeart/2005/8/layout/hierarchy1"/>
    <dgm:cxn modelId="{909F8834-5C74-4207-B2EF-A81B67F33704}" type="presParOf" srcId="{DF505DF7-72AA-468E-AF42-F44DDFC21C72}" destId="{CBADB104-9455-4B82-8EAA-BA98F2FA29D5}" srcOrd="0" destOrd="0" presId="urn:microsoft.com/office/officeart/2005/8/layout/hierarchy1"/>
    <dgm:cxn modelId="{9324501B-5C61-4BA4-8BB6-C97994466FFF}" type="presParOf" srcId="{CBADB104-9455-4B82-8EAA-BA98F2FA29D5}" destId="{9F0E1343-089E-4F2D-A7D4-22F675BF2642}" srcOrd="0" destOrd="0" presId="urn:microsoft.com/office/officeart/2005/8/layout/hierarchy1"/>
    <dgm:cxn modelId="{57620CC2-E7F0-4FF0-BE42-DD532D09D123}" type="presParOf" srcId="{CBADB104-9455-4B82-8EAA-BA98F2FA29D5}" destId="{FE5B4E67-A06B-4E7E-A509-6C06D738BA14}" srcOrd="1" destOrd="0" presId="urn:microsoft.com/office/officeart/2005/8/layout/hierarchy1"/>
    <dgm:cxn modelId="{D8E76410-F768-4E14-838C-4E16E7A469CB}" type="presParOf" srcId="{DF505DF7-72AA-468E-AF42-F44DDFC21C72}" destId="{CFF69CBF-B0C0-46BB-86C2-B4994ABBE7D0}" srcOrd="1" destOrd="0" presId="urn:microsoft.com/office/officeart/2005/8/layout/hierarchy1"/>
    <dgm:cxn modelId="{76969889-7324-4061-8C52-21AE1C3E6F7A}" type="presParOf" srcId="{66C015AD-9E0F-4E70-9F7A-52233EFBC7DE}" destId="{6F9DB23D-6252-4995-88E7-241ACC180199}" srcOrd="2" destOrd="0" presId="urn:microsoft.com/office/officeart/2005/8/layout/hierarchy1"/>
    <dgm:cxn modelId="{9AC05158-A16C-419D-817A-8146BE84A8F3}" type="presParOf" srcId="{6F9DB23D-6252-4995-88E7-241ACC180199}" destId="{BFF3E937-BB06-4A60-B60C-6BF0F9CD7B3C}" srcOrd="0" destOrd="0" presId="urn:microsoft.com/office/officeart/2005/8/layout/hierarchy1"/>
    <dgm:cxn modelId="{1DC27D48-524C-431C-9B67-1CE711DCC526}" type="presParOf" srcId="{BFF3E937-BB06-4A60-B60C-6BF0F9CD7B3C}" destId="{93DB8230-F25F-4E63-A3AA-E27D937B2001}" srcOrd="0" destOrd="0" presId="urn:microsoft.com/office/officeart/2005/8/layout/hierarchy1"/>
    <dgm:cxn modelId="{4B466795-65CB-45D2-AB8F-1E617EE32419}" type="presParOf" srcId="{BFF3E937-BB06-4A60-B60C-6BF0F9CD7B3C}" destId="{7C37DA70-31CE-40E4-A55E-34E118409CAC}" srcOrd="1" destOrd="0" presId="urn:microsoft.com/office/officeart/2005/8/layout/hierarchy1"/>
    <dgm:cxn modelId="{5304A6C4-BCEE-4002-A5EC-398A9194A5E1}" type="presParOf" srcId="{6F9DB23D-6252-4995-88E7-241ACC180199}" destId="{E9B796DD-EE6F-495D-B8B5-B04662E8F970}" srcOrd="1" destOrd="0" presId="urn:microsoft.com/office/officeart/2005/8/layout/hierarchy1"/>
    <dgm:cxn modelId="{1DAB9D9D-7A03-489B-BE72-69175D8E70C9}" type="presParOf" srcId="{66C015AD-9E0F-4E70-9F7A-52233EFBC7DE}" destId="{0B416788-DBA6-4D50-9E65-3A440B6BEFBE}" srcOrd="3" destOrd="0" presId="urn:microsoft.com/office/officeart/2005/8/layout/hierarchy1"/>
    <dgm:cxn modelId="{3F1785E8-1215-42D2-9DE7-43C5E940E382}" type="presParOf" srcId="{0B416788-DBA6-4D50-9E65-3A440B6BEFBE}" destId="{A68C4B68-2914-4C95-9BA1-3CB219B17DF3}" srcOrd="0" destOrd="0" presId="urn:microsoft.com/office/officeart/2005/8/layout/hierarchy1"/>
    <dgm:cxn modelId="{469ACBEF-B4A7-44BF-B32B-89D1BA80C012}" type="presParOf" srcId="{A68C4B68-2914-4C95-9BA1-3CB219B17DF3}" destId="{1D6BB3F6-5FB5-4240-B683-2C179632BE74}" srcOrd="0" destOrd="0" presId="urn:microsoft.com/office/officeart/2005/8/layout/hierarchy1"/>
    <dgm:cxn modelId="{749ED533-7414-4912-B851-B54BC089CC88}" type="presParOf" srcId="{A68C4B68-2914-4C95-9BA1-3CB219B17DF3}" destId="{EB0DD818-18E2-4EB5-ABFA-8240340677C5}" srcOrd="1" destOrd="0" presId="urn:microsoft.com/office/officeart/2005/8/layout/hierarchy1"/>
    <dgm:cxn modelId="{948B4766-D398-4FEE-BBEE-FD854D9F6D27}" type="presParOf" srcId="{0B416788-DBA6-4D50-9E65-3A440B6BEFBE}" destId="{885482B9-BC1F-44C1-AC47-6FD863FB6B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893A2-8450-45FA-8BCB-404269490DE1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Sharlene Wolchik</a:t>
          </a:r>
        </a:p>
      </dsp:txBody>
      <dsp:txXfrm>
        <a:off x="48005" y="105726"/>
        <a:ext cx="6167630" cy="887374"/>
      </dsp:txXfrm>
    </dsp:sp>
    <dsp:sp modelId="{E2963990-4058-43CD-8A82-42F5E419A10A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Michele Porter</a:t>
          </a:r>
        </a:p>
      </dsp:txBody>
      <dsp:txXfrm>
        <a:off x="48005" y="1207191"/>
        <a:ext cx="6167630" cy="887374"/>
      </dsp:txXfrm>
    </dsp:sp>
    <dsp:sp modelId="{DD836AA6-E27C-48AA-8D0F-463EC541A65D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Emily Winslow</a:t>
          </a:r>
        </a:p>
      </dsp:txBody>
      <dsp:txXfrm>
        <a:off x="48005" y="2308656"/>
        <a:ext cx="6167630" cy="887374"/>
      </dsp:txXfrm>
    </dsp:sp>
    <dsp:sp modelId="{598B35A6-9077-44DC-9384-0EB876570A91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Jenn Yun-Tein</a:t>
          </a:r>
        </a:p>
      </dsp:txBody>
      <dsp:txXfrm>
        <a:off x="48005" y="3410121"/>
        <a:ext cx="6167630" cy="887374"/>
      </dsp:txXfrm>
    </dsp:sp>
    <dsp:sp modelId="{D77B8CB4-4992-4EB4-8E07-1755AAED7D3B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Karey O’Hara</a:t>
          </a:r>
        </a:p>
      </dsp:txBody>
      <dsp:txXfrm>
        <a:off x="48005" y="4511586"/>
        <a:ext cx="6167630" cy="8873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E0CE-C8F5-4B07-9ADB-3DDD90F4E850}">
      <dsp:nvSpPr>
        <dsp:cNvPr id="0" name=""/>
        <dsp:cNvSpPr/>
      </dsp:nvSpPr>
      <dsp:spPr>
        <a:xfrm>
          <a:off x="0" y="83392"/>
          <a:ext cx="6364224" cy="26360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45% say Nothing….e.g. …”it was exactly what I need”; “it was wonderful” “…it should be mandated in all 50 states”</a:t>
          </a:r>
        </a:p>
      </dsp:txBody>
      <dsp:txXfrm>
        <a:off x="128683" y="212075"/>
        <a:ext cx="6106858" cy="2378717"/>
      </dsp:txXfrm>
    </dsp:sp>
    <dsp:sp modelId="{75C4DE3D-53FD-4E52-A0C3-48654A496BAE}">
      <dsp:nvSpPr>
        <dsp:cNvPr id="0" name=""/>
        <dsp:cNvSpPr/>
      </dsp:nvSpPr>
      <dsp:spPr>
        <a:xfrm>
          <a:off x="0" y="2794356"/>
          <a:ext cx="6364224" cy="263608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 actual suggestions for change: “Make it shorter”; “A place to explain any special challenges a parent has”; “change the videos and make them more detailed” “…it would be helpful to have activities where both parents were present”</a:t>
          </a:r>
        </a:p>
      </dsp:txBody>
      <dsp:txXfrm>
        <a:off x="128683" y="2923039"/>
        <a:ext cx="6106858" cy="23787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FBFD-631E-43B4-934F-08ABC7E70E93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Low power to detect other moderators such as ethnicity, parent gender</a:t>
          </a:r>
        </a:p>
      </dsp:txBody>
      <dsp:txXfrm>
        <a:off x="50489" y="67372"/>
        <a:ext cx="6162662" cy="933302"/>
      </dsp:txXfrm>
    </dsp:sp>
    <dsp:sp modelId="{ADC14333-1D41-4341-BDA5-27F54D8AC4D8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Sample primarily white non-Hispanic; lower-middle class</a:t>
          </a:r>
        </a:p>
      </dsp:txBody>
      <dsp:txXfrm>
        <a:off x="50489" y="1176532"/>
        <a:ext cx="6162662" cy="933302"/>
      </dsp:txXfrm>
    </dsp:sp>
    <dsp:sp modelId="{348DD6BE-D3BE-4554-9A81-E1D36EBC9D35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Only tested at post-test – no follow-up assessment</a:t>
          </a:r>
        </a:p>
      </dsp:txBody>
      <dsp:txXfrm>
        <a:off x="50489" y="2285692"/>
        <a:ext cx="6162662" cy="933302"/>
      </dsp:txXfrm>
    </dsp:sp>
    <dsp:sp modelId="{33B30C50-753E-4F3A-967B-BF633822209D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Sample recruited online rather than through the courts</a:t>
          </a:r>
        </a:p>
      </dsp:txBody>
      <dsp:txXfrm>
        <a:off x="50489" y="3394852"/>
        <a:ext cx="6162662" cy="933302"/>
      </dsp:txXfrm>
    </dsp:sp>
    <dsp:sp modelId="{315BDBAD-0B4E-4F40-971E-8F4833F93ED0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Needs replication by other investigators</a:t>
          </a:r>
        </a:p>
      </dsp:txBody>
      <dsp:txXfrm>
        <a:off x="50489" y="4504012"/>
        <a:ext cx="6162662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D51EB-EF1C-46F5-A3E6-F4BE88BB8940}">
      <dsp:nvSpPr>
        <dsp:cNvPr id="0" name=""/>
        <dsp:cNvSpPr/>
      </dsp:nvSpPr>
      <dsp:spPr>
        <a:xfrm>
          <a:off x="0" y="147963"/>
          <a:ext cx="6263640" cy="16940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Cost to parents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travel, childcare, time</a:t>
          </a:r>
        </a:p>
      </dsp:txBody>
      <dsp:txXfrm>
        <a:off x="82695" y="230658"/>
        <a:ext cx="6098250" cy="1528623"/>
      </dsp:txXfrm>
    </dsp:sp>
    <dsp:sp modelId="{A1AE26E2-0827-4AE4-AD7F-40826B27CFD4}">
      <dsp:nvSpPr>
        <dsp:cNvPr id="0" name=""/>
        <dsp:cNvSpPr/>
      </dsp:nvSpPr>
      <dsp:spPr>
        <a:xfrm>
          <a:off x="0" y="1905337"/>
          <a:ext cx="6263640" cy="169401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Low engagement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When offered to families for free – although 45% expressed an interest in NBP, only 10% signed up and 24% of them  did not attend a single session</a:t>
          </a:r>
        </a:p>
      </dsp:txBody>
      <dsp:txXfrm>
        <a:off x="82695" y="1988032"/>
        <a:ext cx="6098250" cy="1528623"/>
      </dsp:txXfrm>
    </dsp:sp>
    <dsp:sp modelId="{DCF6BFFB-C7DF-4399-91F8-E0AD064360B6}">
      <dsp:nvSpPr>
        <dsp:cNvPr id="0" name=""/>
        <dsp:cNvSpPr/>
      </dsp:nvSpPr>
      <dsp:spPr>
        <a:xfrm>
          <a:off x="0" y="3662710"/>
          <a:ext cx="6263640" cy="169401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Expensive</a:t>
          </a:r>
          <a:r>
            <a:rPr lang="en-US" sz="2200" kern="1200" dirty="0"/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even group programs can be very expensive ($600 to $700 per family for a 10-session program)</a:t>
          </a:r>
        </a:p>
      </dsp:txBody>
      <dsp:txXfrm>
        <a:off x="82695" y="3745405"/>
        <a:ext cx="6098250" cy="1528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59F5-1720-46D3-BD42-C8A99FC3DA4E}">
      <dsp:nvSpPr>
        <dsp:cNvPr id="0" name=""/>
        <dsp:cNvSpPr/>
      </dsp:nvSpPr>
      <dsp:spPr>
        <a:xfrm>
          <a:off x="0" y="102319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Identify your goals</a:t>
          </a:r>
        </a:p>
      </dsp:txBody>
      <dsp:txXfrm>
        <a:off x="0" y="102319"/>
        <a:ext cx="1263054" cy="757832"/>
      </dsp:txXfrm>
    </dsp:sp>
    <dsp:sp modelId="{3EE8C6DC-3FEB-4E13-8949-800A776143AA}">
      <dsp:nvSpPr>
        <dsp:cNvPr id="0" name=""/>
        <dsp:cNvSpPr/>
      </dsp:nvSpPr>
      <dsp:spPr>
        <a:xfrm>
          <a:off x="1307046" y="102319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Divorce-related  changes</a:t>
          </a:r>
        </a:p>
      </dsp:txBody>
      <dsp:txXfrm>
        <a:off x="1307046" y="102319"/>
        <a:ext cx="1263054" cy="757832"/>
      </dsp:txXfrm>
    </dsp:sp>
    <dsp:sp modelId="{3F297BFD-D702-4A25-87BB-4179965ECA21}">
      <dsp:nvSpPr>
        <dsp:cNvPr id="0" name=""/>
        <dsp:cNvSpPr/>
      </dsp:nvSpPr>
      <dsp:spPr>
        <a:xfrm>
          <a:off x="2649282" y="102319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Family Cycles</a:t>
          </a:r>
        </a:p>
      </dsp:txBody>
      <dsp:txXfrm>
        <a:off x="2649282" y="102319"/>
        <a:ext cx="1263054" cy="757832"/>
      </dsp:txXfrm>
    </dsp:sp>
    <dsp:sp modelId="{DCB87213-7DCD-4A94-8839-7FEF73B0B4E0}">
      <dsp:nvSpPr>
        <dsp:cNvPr id="0" name=""/>
        <dsp:cNvSpPr/>
      </dsp:nvSpPr>
      <dsp:spPr>
        <a:xfrm>
          <a:off x="0" y="1359621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Family Time</a:t>
          </a:r>
        </a:p>
      </dsp:txBody>
      <dsp:txXfrm>
        <a:off x="0" y="1359621"/>
        <a:ext cx="1263054" cy="757832"/>
      </dsp:txXfrm>
    </dsp:sp>
    <dsp:sp modelId="{849BD46B-7802-4AED-8DA7-A2AB763A0DF0}">
      <dsp:nvSpPr>
        <dsp:cNvPr id="0" name=""/>
        <dsp:cNvSpPr/>
      </dsp:nvSpPr>
      <dsp:spPr>
        <a:xfrm>
          <a:off x="1344761" y="1359621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One-on-One Time</a:t>
          </a:r>
        </a:p>
      </dsp:txBody>
      <dsp:txXfrm>
        <a:off x="1344761" y="1359621"/>
        <a:ext cx="1263054" cy="757832"/>
      </dsp:txXfrm>
    </dsp:sp>
    <dsp:sp modelId="{F7C2B707-B17D-419C-BA92-5B91C0ADE0EF}">
      <dsp:nvSpPr>
        <dsp:cNvPr id="0" name=""/>
        <dsp:cNvSpPr/>
      </dsp:nvSpPr>
      <dsp:spPr>
        <a:xfrm>
          <a:off x="2696407" y="1359621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Catch ‘em Doing Good</a:t>
          </a:r>
        </a:p>
      </dsp:txBody>
      <dsp:txXfrm>
        <a:off x="2696407" y="1359621"/>
        <a:ext cx="1263054" cy="757832"/>
      </dsp:txXfrm>
    </dsp:sp>
    <dsp:sp modelId="{E4C0F4BB-AFF7-4083-978A-94B5C707B6EA}">
      <dsp:nvSpPr>
        <dsp:cNvPr id="0" name=""/>
        <dsp:cNvSpPr/>
      </dsp:nvSpPr>
      <dsp:spPr>
        <a:xfrm>
          <a:off x="0" y="2472087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Big Ears</a:t>
          </a:r>
        </a:p>
      </dsp:txBody>
      <dsp:txXfrm>
        <a:off x="0" y="2472087"/>
        <a:ext cx="1263054" cy="757832"/>
      </dsp:txXfrm>
    </dsp:sp>
    <dsp:sp modelId="{F7D68FE9-EA5D-4B6E-8C6A-322DC6E5BC32}">
      <dsp:nvSpPr>
        <dsp:cNvPr id="0" name=""/>
        <dsp:cNvSpPr/>
      </dsp:nvSpPr>
      <dsp:spPr>
        <a:xfrm>
          <a:off x="1354184" y="2478915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Summary Responses</a:t>
          </a:r>
        </a:p>
      </dsp:txBody>
      <dsp:txXfrm>
        <a:off x="1354184" y="2478915"/>
        <a:ext cx="1263054" cy="757832"/>
      </dsp:txXfrm>
    </dsp:sp>
    <dsp:sp modelId="{3296D225-BE38-461F-A924-4E958C5EFC75}">
      <dsp:nvSpPr>
        <dsp:cNvPr id="0" name=""/>
        <dsp:cNvSpPr/>
      </dsp:nvSpPr>
      <dsp:spPr>
        <a:xfrm>
          <a:off x="2743544" y="2478915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Feeling Response</a:t>
          </a:r>
        </a:p>
      </dsp:txBody>
      <dsp:txXfrm>
        <a:off x="2743544" y="2478915"/>
        <a:ext cx="1263054" cy="757832"/>
      </dsp:txXfrm>
    </dsp:sp>
    <dsp:sp modelId="{4AF6C82E-893B-4C56-8DFF-B91D862ADA86}">
      <dsp:nvSpPr>
        <dsp:cNvPr id="0" name=""/>
        <dsp:cNvSpPr/>
      </dsp:nvSpPr>
      <dsp:spPr>
        <a:xfrm>
          <a:off x="0" y="3707231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Protect Children from Conflict</a:t>
          </a:r>
        </a:p>
      </dsp:txBody>
      <dsp:txXfrm>
        <a:off x="0" y="3707231"/>
        <a:ext cx="1263054" cy="757832"/>
      </dsp:txXfrm>
    </dsp:sp>
    <dsp:sp modelId="{8DFCD67F-4166-4317-99E1-31FD9CE960E5}">
      <dsp:nvSpPr>
        <dsp:cNvPr id="0" name=""/>
        <dsp:cNvSpPr/>
      </dsp:nvSpPr>
      <dsp:spPr>
        <a:xfrm>
          <a:off x="1474199" y="3707231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De-escalate Conflict Turn Down the Heat </a:t>
          </a:r>
        </a:p>
      </dsp:txBody>
      <dsp:txXfrm>
        <a:off x="1474199" y="3707231"/>
        <a:ext cx="1263054" cy="757832"/>
      </dsp:txXfrm>
    </dsp:sp>
    <dsp:sp modelId="{8B1ED967-E26B-4848-99E8-9A8715B9BB96}">
      <dsp:nvSpPr>
        <dsp:cNvPr id="0" name=""/>
        <dsp:cNvSpPr/>
      </dsp:nvSpPr>
      <dsp:spPr>
        <a:xfrm>
          <a:off x="2778720" y="3707231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My Conflict Check-up  Plan</a:t>
          </a:r>
        </a:p>
      </dsp:txBody>
      <dsp:txXfrm>
        <a:off x="2778720" y="3707231"/>
        <a:ext cx="1263054" cy="757832"/>
      </dsp:txXfrm>
    </dsp:sp>
    <dsp:sp modelId="{F62F7C6B-C60D-489A-80A1-6E823DDDB71B}">
      <dsp:nvSpPr>
        <dsp:cNvPr id="0" name=""/>
        <dsp:cNvSpPr/>
      </dsp:nvSpPr>
      <dsp:spPr>
        <a:xfrm>
          <a:off x="84839" y="4957705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Counting Misbehaviors</a:t>
          </a:r>
        </a:p>
      </dsp:txBody>
      <dsp:txXfrm>
        <a:off x="84839" y="4957705"/>
        <a:ext cx="1263054" cy="757832"/>
      </dsp:txXfrm>
    </dsp:sp>
    <dsp:sp modelId="{3336A24C-E3F0-47E6-BEBD-DAE177A52354}">
      <dsp:nvSpPr>
        <dsp:cNvPr id="0" name=""/>
        <dsp:cNvSpPr/>
      </dsp:nvSpPr>
      <dsp:spPr>
        <a:xfrm>
          <a:off x="1427062" y="4957705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Wise Consequences</a:t>
          </a:r>
        </a:p>
      </dsp:txBody>
      <dsp:txXfrm>
        <a:off x="1427062" y="4957705"/>
        <a:ext cx="1263054" cy="757832"/>
      </dsp:txXfrm>
    </dsp:sp>
    <dsp:sp modelId="{DE199E40-2D53-4642-9F4E-32D9CD3F5214}">
      <dsp:nvSpPr>
        <dsp:cNvPr id="0" name=""/>
        <dsp:cNvSpPr/>
      </dsp:nvSpPr>
      <dsp:spPr>
        <a:xfrm>
          <a:off x="2778720" y="4957705"/>
          <a:ext cx="1263054" cy="75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highlight>
                <a:srgbClr val="FFFF00"/>
              </a:highlight>
            </a:rPr>
            <a:t>Change Plan</a:t>
          </a:r>
        </a:p>
      </dsp:txBody>
      <dsp:txXfrm>
        <a:off x="2778720" y="4957705"/>
        <a:ext cx="1263054" cy="757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61B01-2F92-44A5-825D-BFCD4D23F9E7}">
      <dsp:nvSpPr>
        <dsp:cNvPr id="0" name=""/>
        <dsp:cNvSpPr/>
      </dsp:nvSpPr>
      <dsp:spPr>
        <a:xfrm>
          <a:off x="0" y="4013"/>
          <a:ext cx="6263640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Selected strategies from 2 in-person programs that had reported some success in reducing interparental conflict</a:t>
          </a:r>
        </a:p>
      </dsp:txBody>
      <dsp:txXfrm>
        <a:off x="69794" y="73807"/>
        <a:ext cx="6124052" cy="1290152"/>
      </dsp:txXfrm>
    </dsp:sp>
    <dsp:sp modelId="{257F88A6-2E0F-453B-85D6-22F5100A4E2C}">
      <dsp:nvSpPr>
        <dsp:cNvPr id="0" name=""/>
        <dsp:cNvSpPr/>
      </dsp:nvSpPr>
      <dsp:spPr>
        <a:xfrm>
          <a:off x="0" y="1433753"/>
          <a:ext cx="626364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New Beginnings Program (NBP)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Dads for Life Program (DFL)</a:t>
          </a:r>
        </a:p>
      </dsp:txBody>
      <dsp:txXfrm>
        <a:off x="0" y="1433753"/>
        <a:ext cx="6263640" cy="699660"/>
      </dsp:txXfrm>
    </dsp:sp>
    <dsp:sp modelId="{6E9DC493-BBD8-41E0-9A99-DEAEF2B62CC5}">
      <dsp:nvSpPr>
        <dsp:cNvPr id="0" name=""/>
        <dsp:cNvSpPr/>
      </dsp:nvSpPr>
      <dsp:spPr>
        <a:xfrm>
          <a:off x="0" y="2133414"/>
          <a:ext cx="6263640" cy="1429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Both programs had a skills-based approach – </a:t>
          </a:r>
          <a:r>
            <a:rPr lang="en-US" sz="2600" kern="1200" dirty="0" err="1"/>
            <a:t>eNBP</a:t>
          </a:r>
          <a:r>
            <a:rPr lang="en-US" sz="2600" kern="1200" dirty="0"/>
            <a:t> taught skills from both programs</a:t>
          </a:r>
        </a:p>
      </dsp:txBody>
      <dsp:txXfrm>
        <a:off x="69794" y="2203208"/>
        <a:ext cx="6124052" cy="1290152"/>
      </dsp:txXfrm>
    </dsp:sp>
    <dsp:sp modelId="{6E0F8224-8792-43F4-B00E-1B1E18C2B6E4}">
      <dsp:nvSpPr>
        <dsp:cNvPr id="0" name=""/>
        <dsp:cNvSpPr/>
      </dsp:nvSpPr>
      <dsp:spPr>
        <a:xfrm>
          <a:off x="0" y="3563154"/>
          <a:ext cx="626364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Motivate parents by focusing on harm to child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Teach parents specific skills to reduce conflict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NBP taught skills to keep the children out of the middle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DFL taught skills to reduce conflict escalation – “turn down the heat” </a:t>
          </a:r>
        </a:p>
      </dsp:txBody>
      <dsp:txXfrm>
        <a:off x="0" y="3563154"/>
        <a:ext cx="6263640" cy="1937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DE2A2-6E41-9049-AA77-FFDFE314372E}">
      <dsp:nvSpPr>
        <dsp:cNvPr id="0" name=""/>
        <dsp:cNvSpPr/>
      </dsp:nvSpPr>
      <dsp:spPr>
        <a:xfrm>
          <a:off x="0" y="40639"/>
          <a:ext cx="1051560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Skills adapted from Dads For Life</a:t>
          </a:r>
        </a:p>
      </dsp:txBody>
      <dsp:txXfrm>
        <a:off x="33955" y="74594"/>
        <a:ext cx="10447690" cy="627655"/>
      </dsp:txXfrm>
    </dsp:sp>
    <dsp:sp modelId="{BA86F342-09F1-134C-A0EC-A6298BC71D51}">
      <dsp:nvSpPr>
        <dsp:cNvPr id="0" name=""/>
        <dsp:cNvSpPr/>
      </dsp:nvSpPr>
      <dsp:spPr>
        <a:xfrm>
          <a:off x="0" y="819724"/>
          <a:ext cx="105156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Conflict de-escalation skills (Turn down the heat)</a:t>
          </a:r>
          <a:endParaRPr lang="en-US" sz="2900" b="1" kern="1200" dirty="0"/>
        </a:p>
      </dsp:txBody>
      <dsp:txXfrm>
        <a:off x="33955" y="853679"/>
        <a:ext cx="10447690" cy="627655"/>
      </dsp:txXfrm>
    </dsp:sp>
    <dsp:sp modelId="{29B3A003-9541-C542-84F9-DD912B8E9420}">
      <dsp:nvSpPr>
        <dsp:cNvPr id="0" name=""/>
        <dsp:cNvSpPr/>
      </dsp:nvSpPr>
      <dsp:spPr>
        <a:xfrm>
          <a:off x="0" y="1515289"/>
          <a:ext cx="10515600" cy="210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Protective Stand</a:t>
          </a: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Protective Self-talk</a:t>
          </a: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Protective Words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Avoid words and nonverbal behavior that escalate conflict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Use words that show respect (even if you don’t feel respect)</a:t>
          </a:r>
        </a:p>
      </dsp:txBody>
      <dsp:txXfrm>
        <a:off x="0" y="1515289"/>
        <a:ext cx="10515600" cy="2101049"/>
      </dsp:txXfrm>
    </dsp:sp>
    <dsp:sp modelId="{8F5F1F3F-28F9-AB46-B4CA-814F258A86F4}">
      <dsp:nvSpPr>
        <dsp:cNvPr id="0" name=""/>
        <dsp:cNvSpPr/>
      </dsp:nvSpPr>
      <dsp:spPr>
        <a:xfrm>
          <a:off x="0" y="3631340"/>
          <a:ext cx="10515600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Get support from others (Find listening ears)</a:t>
          </a:r>
        </a:p>
      </dsp:txBody>
      <dsp:txXfrm>
        <a:off x="33955" y="3665295"/>
        <a:ext cx="10447690" cy="627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38AB6-31C0-4E8F-B6E1-ABBA4623256F}">
      <dsp:nvSpPr>
        <dsp:cNvPr id="0" name=""/>
        <dsp:cNvSpPr/>
      </dsp:nvSpPr>
      <dsp:spPr>
        <a:xfrm>
          <a:off x="0" y="41128"/>
          <a:ext cx="6263640" cy="17575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Recruited 131 parents online </a:t>
          </a:r>
        </a:p>
      </dsp:txBody>
      <dsp:txXfrm>
        <a:off x="85797" y="126925"/>
        <a:ext cx="6092046" cy="1585963"/>
      </dsp:txXfrm>
    </dsp:sp>
    <dsp:sp modelId="{76385405-B308-405C-8730-253C9103CF2E}">
      <dsp:nvSpPr>
        <dsp:cNvPr id="0" name=""/>
        <dsp:cNvSpPr/>
      </dsp:nvSpPr>
      <dsp:spPr>
        <a:xfrm>
          <a:off x="0" y="1873565"/>
          <a:ext cx="6263640" cy="175755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Inclusion criteria</a:t>
          </a:r>
          <a:r>
            <a:rPr lang="en-US" sz="2600" kern="1200" dirty="0"/>
            <a:t>: divorced, separated but never married, divorcing, or separating; had one or more children aged 6 to 18</a:t>
          </a:r>
        </a:p>
      </dsp:txBody>
      <dsp:txXfrm>
        <a:off x="85797" y="1959362"/>
        <a:ext cx="6092046" cy="1585963"/>
      </dsp:txXfrm>
    </dsp:sp>
    <dsp:sp modelId="{5B67155C-417D-40C8-8D94-A7852782A576}">
      <dsp:nvSpPr>
        <dsp:cNvPr id="0" name=""/>
        <dsp:cNvSpPr/>
      </dsp:nvSpPr>
      <dsp:spPr>
        <a:xfrm>
          <a:off x="0" y="3706002"/>
          <a:ext cx="6263640" cy="175755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Randomly assigned: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- 80 to eNBP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- 51 to wait-list control</a:t>
          </a:r>
        </a:p>
      </dsp:txBody>
      <dsp:txXfrm>
        <a:off x="85797" y="3791799"/>
        <a:ext cx="6092046" cy="1585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4B5A-8BA6-444F-AD3B-75A55EB21C3D}">
      <dsp:nvSpPr>
        <dsp:cNvPr id="0" name=""/>
        <dsp:cNvSpPr/>
      </dsp:nvSpPr>
      <dsp:spPr>
        <a:xfrm>
          <a:off x="0" y="2772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F9F0F-1E2E-4285-ACF0-0C659789DDEE}">
      <dsp:nvSpPr>
        <dsp:cNvPr id="0" name=""/>
        <dsp:cNvSpPr/>
      </dsp:nvSpPr>
      <dsp:spPr>
        <a:xfrm>
          <a:off x="0" y="2772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Reliable and valid measures</a:t>
          </a:r>
        </a:p>
      </dsp:txBody>
      <dsp:txXfrm>
        <a:off x="0" y="2772"/>
        <a:ext cx="5811128" cy="945445"/>
      </dsp:txXfrm>
    </dsp:sp>
    <dsp:sp modelId="{06708D04-9532-47DF-8C9F-91C44C7FC9C1}">
      <dsp:nvSpPr>
        <dsp:cNvPr id="0" name=""/>
        <dsp:cNvSpPr/>
      </dsp:nvSpPr>
      <dsp:spPr>
        <a:xfrm>
          <a:off x="0" y="948218"/>
          <a:ext cx="58111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CE21A-18CB-4B0A-8E30-69F6937C8DFD}">
      <dsp:nvSpPr>
        <dsp:cNvPr id="0" name=""/>
        <dsp:cNvSpPr/>
      </dsp:nvSpPr>
      <dsp:spPr>
        <a:xfrm>
          <a:off x="0" y="948218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Interparental conflict (and youth caught in the middle)</a:t>
          </a:r>
        </a:p>
      </dsp:txBody>
      <dsp:txXfrm>
        <a:off x="0" y="948218"/>
        <a:ext cx="5811128" cy="945445"/>
      </dsp:txXfrm>
    </dsp:sp>
    <dsp:sp modelId="{DFD9804E-9BDD-4B55-9131-FBABAC72C4B8}">
      <dsp:nvSpPr>
        <dsp:cNvPr id="0" name=""/>
        <dsp:cNvSpPr/>
      </dsp:nvSpPr>
      <dsp:spPr>
        <a:xfrm>
          <a:off x="0" y="1893663"/>
          <a:ext cx="58111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8FAB2-A7DB-4309-978B-F588517B48B0}">
      <dsp:nvSpPr>
        <dsp:cNvPr id="0" name=""/>
        <dsp:cNvSpPr/>
      </dsp:nvSpPr>
      <dsp:spPr>
        <a:xfrm>
          <a:off x="0" y="1893663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Parental acceptance, rejection, open communication </a:t>
          </a:r>
        </a:p>
      </dsp:txBody>
      <dsp:txXfrm>
        <a:off x="0" y="1893663"/>
        <a:ext cx="5811128" cy="945445"/>
      </dsp:txXfrm>
    </dsp:sp>
    <dsp:sp modelId="{69C0383F-C59D-45CC-B36E-CBA9A03DE3D2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CC11D-B2BC-401D-A325-BD22C8FD3B0A}">
      <dsp:nvSpPr>
        <dsp:cNvPr id="0" name=""/>
        <dsp:cNvSpPr/>
      </dsp:nvSpPr>
      <dsp:spPr>
        <a:xfrm>
          <a:off x="0" y="2839109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Effective discipline</a:t>
          </a:r>
        </a:p>
      </dsp:txBody>
      <dsp:txXfrm>
        <a:off x="0" y="2839109"/>
        <a:ext cx="5811128" cy="945445"/>
      </dsp:txXfrm>
    </dsp:sp>
    <dsp:sp modelId="{B0D70B2F-F0F5-486E-B21C-B67EDBFBDBDB}">
      <dsp:nvSpPr>
        <dsp:cNvPr id="0" name=""/>
        <dsp:cNvSpPr/>
      </dsp:nvSpPr>
      <dsp:spPr>
        <a:xfrm>
          <a:off x="0" y="3784555"/>
          <a:ext cx="58111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3BCBC-0DE5-472B-9E8B-A863F4E9216C}">
      <dsp:nvSpPr>
        <dsp:cNvPr id="0" name=""/>
        <dsp:cNvSpPr/>
      </dsp:nvSpPr>
      <dsp:spPr>
        <a:xfrm>
          <a:off x="0" y="3784555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Child internalizing and externalizing problems</a:t>
          </a:r>
        </a:p>
      </dsp:txBody>
      <dsp:txXfrm>
        <a:off x="0" y="3784555"/>
        <a:ext cx="5811128" cy="945445"/>
      </dsp:txXfrm>
    </dsp:sp>
    <dsp:sp modelId="{11792F92-7966-4DF2-9E83-9BFFB63BECA6}">
      <dsp:nvSpPr>
        <dsp:cNvPr id="0" name=""/>
        <dsp:cNvSpPr/>
      </dsp:nvSpPr>
      <dsp:spPr>
        <a:xfrm>
          <a:off x="0" y="4730000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24EA6-3EAF-4BE3-A4C7-A5ED7C98BD56}">
      <dsp:nvSpPr>
        <dsp:cNvPr id="0" name=""/>
        <dsp:cNvSpPr/>
      </dsp:nvSpPr>
      <dsp:spPr>
        <a:xfrm>
          <a:off x="0" y="4730000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Child prosocial behavior</a:t>
          </a:r>
        </a:p>
      </dsp:txBody>
      <dsp:txXfrm>
        <a:off x="0" y="4730000"/>
        <a:ext cx="5811128" cy="9454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06B27-6658-4805-ABEE-4B9FC5ABE6AA}">
      <dsp:nvSpPr>
        <dsp:cNvPr id="0" name=""/>
        <dsp:cNvSpPr/>
      </dsp:nvSpPr>
      <dsp:spPr>
        <a:xfrm>
          <a:off x="0" y="347033"/>
          <a:ext cx="6245265" cy="158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eNBP has </a:t>
          </a:r>
          <a:r>
            <a:rPr lang="en-US" sz="2600" b="1" kern="1200" dirty="0"/>
            <a:t>stronger effects </a:t>
          </a:r>
          <a:r>
            <a:rPr lang="en-US" sz="2600" kern="1200" dirty="0"/>
            <a:t>at posttest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on (1) interparental conflict, (2) parenting, and (3) child mental health problems</a:t>
          </a:r>
        </a:p>
      </dsp:txBody>
      <dsp:txXfrm>
        <a:off x="77219" y="424252"/>
        <a:ext cx="6090827" cy="1427402"/>
      </dsp:txXfrm>
    </dsp:sp>
    <dsp:sp modelId="{8432BA4D-FA3B-4CE9-A818-025066F03D37}">
      <dsp:nvSpPr>
        <dsp:cNvPr id="0" name=""/>
        <dsp:cNvSpPr/>
      </dsp:nvSpPr>
      <dsp:spPr>
        <a:xfrm>
          <a:off x="0" y="2003753"/>
          <a:ext cx="6245265" cy="158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eNBP has </a:t>
          </a:r>
          <a:r>
            <a:rPr lang="en-US" sz="2600" b="1" kern="1200" dirty="0"/>
            <a:t>better attendance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dirty="0"/>
            <a:t>better completion rate 59.6% vs. 15.9% of those who complete one session</a:t>
          </a:r>
        </a:p>
      </dsp:txBody>
      <dsp:txXfrm>
        <a:off x="77219" y="2080972"/>
        <a:ext cx="6090827" cy="1427402"/>
      </dsp:txXfrm>
    </dsp:sp>
    <dsp:sp modelId="{E8190565-A5C8-41E6-97CA-CEA749554DD8}">
      <dsp:nvSpPr>
        <dsp:cNvPr id="0" name=""/>
        <dsp:cNvSpPr/>
      </dsp:nvSpPr>
      <dsp:spPr>
        <a:xfrm>
          <a:off x="0" y="3660473"/>
          <a:ext cx="6245265" cy="158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eNBP is much </a:t>
          </a:r>
          <a:r>
            <a:rPr lang="en-US" sz="2600" b="1" kern="1200" dirty="0"/>
            <a:t>less expensive </a:t>
          </a:r>
          <a:r>
            <a:rPr lang="en-US" sz="2600" kern="1200" dirty="0"/>
            <a:t>and </a:t>
          </a:r>
          <a:r>
            <a:rPr lang="en-US" sz="2600" b="1" kern="1200" dirty="0"/>
            <a:t>more accessible  - $49  - $89 vs. $600 - $700</a:t>
          </a:r>
        </a:p>
      </dsp:txBody>
      <dsp:txXfrm>
        <a:off x="77219" y="3737692"/>
        <a:ext cx="6090827" cy="1427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19D9A-0F72-49B2-923D-3FC840CEC3DD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D7C77-CCDD-40C3-9140-ECD21980AC7F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“I really liked the entire program helped me understand a lot of different things of my relationship between myself and my husband…”</a:t>
          </a:r>
        </a:p>
      </dsp:txBody>
      <dsp:txXfrm>
        <a:off x="284635" y="1070626"/>
        <a:ext cx="2090204" cy="1297804"/>
      </dsp:txXfrm>
    </dsp:sp>
    <dsp:sp modelId="{9F0E1343-089E-4F2D-A7D4-22F675BF2642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B4E67-A06B-4E7E-A509-6C06D738BA14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“It helped me really invest in time with my child and helped me understand how to communicate with him better”</a:t>
          </a:r>
        </a:p>
      </dsp:txBody>
      <dsp:txXfrm>
        <a:off x="2938029" y="1070626"/>
        <a:ext cx="2090204" cy="1297804"/>
      </dsp:txXfrm>
    </dsp:sp>
    <dsp:sp modelId="{93DB8230-F25F-4E63-A3AA-E27D937B2001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7DA70-31CE-40E4-A55E-34E118409CAC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“It offered progressive solutions to everyday problems you no doubt will encounter during the coparenting process and evolution” </a:t>
          </a:r>
        </a:p>
      </dsp:txBody>
      <dsp:txXfrm>
        <a:off x="5591423" y="1070626"/>
        <a:ext cx="2090204" cy="1297804"/>
      </dsp:txXfrm>
    </dsp:sp>
    <dsp:sp modelId="{1D6BB3F6-5FB5-4240-B683-2C179632BE74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DD818-18E2-4EB5-ABFA-8240340677C5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“…it got me and children closer to each other.”</a:t>
          </a:r>
        </a:p>
      </dsp:txBody>
      <dsp:txXfrm>
        <a:off x="8244817" y="1070626"/>
        <a:ext cx="2090204" cy="129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AD4E-E5C8-4437-8179-838E7CDB56B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69A8-A4AD-413F-A637-0948D477D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1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1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8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5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2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16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8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1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7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8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68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4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A4F-A9DF-4201-B96B-4789F8466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7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A4F-A9DF-4201-B96B-4789F8466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1A23B230-4C0D-4622-B4C0-3E9D7DF79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5FE96-719C-4345-BBCF-F2CD9EFE0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3095EA88-E3D5-4967-83D9-F209AB7BD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B2036552-21EC-41B6-B2B7-A34B6167E13D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8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2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2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69A8-A4AD-413F-A637-0948D477DF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5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4118-2FE1-4200-9E05-B5FE75FCC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C0F70-D761-4C07-8B2A-8B5CBAC0C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3C28-5AA3-4560-B945-66791E91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0EB5-9024-499A-8310-710EDD79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D2FF2-D7E8-4440-8D59-926A1302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5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D87E-72E1-4B80-97BC-7958D231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D3D8F-53F3-463F-A992-030A56733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538A-B9F0-4439-B898-E5ABEA69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836E-D5F0-41DE-81C1-FE121F3E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CF23-63EA-40E5-B5A4-B2E07DBD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BB393-8A25-4C52-88C7-8602B8F99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F0E02-FCD2-449C-ABCA-1FE1C2520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D5835-9AE3-40E3-9E01-2DEFE56C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26F46-8CAB-4ECB-B034-CEB86513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F2A0-89A5-42FD-9CA4-1A89CBD9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167F-8CC4-4189-9DDA-37070715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5FC5-8E55-4C0A-922B-D600AB29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64CF-4E68-4F06-9189-747E248B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CC66-C5EF-42A0-AC39-26929A90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9563-984E-4074-8E07-3A76222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1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2EB7-FF32-4B37-A569-8E701D43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B7A54-8134-436D-B9A1-D76AACD55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B4CE8-9D95-41A1-84F1-72691FA6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139-58EC-4618-AA4F-CE475D73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E07B-A0FE-4D79-B6A9-1C73B9E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5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2949-CD62-4D00-983B-4611660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E100-CB4F-4E1F-ABB1-84961D4D3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57C9B-7179-4F1B-BE20-54463BC5C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503C2-BEA9-4852-9C7E-C6C5662D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D78AD-0970-4D0E-A268-E86493F2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B09EC-5BA0-4B14-88FC-1FA42CC1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1D29-32AC-4963-9549-4FCF9998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C36D-4B1C-4A21-ABDA-9FFEB233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5F331-CDBB-4E5D-AB08-E7BEE1EB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B2196-569D-4944-A472-90D55A5E9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E7FF0-09D9-464F-A119-892CE2A32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933D1-3EFE-489C-8A43-5D835E2A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0676B-A9D4-4E66-BAE2-5F6D8717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F347E-D7A4-496A-95F3-9355D46A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82B8-9241-49DC-AF12-354478BC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E2BFE-4798-4B3B-A6AB-07A79F4B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F4098-5D04-4A50-9D5F-DB292BCC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46AB0-204D-4BD7-A290-F1DDC480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53D34-A622-48F9-8FBD-EBE64F18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2EAE5-598B-4D11-8B65-89E91140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DF27E-864F-415F-B201-0589AEED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35FE-E569-4E4A-B5B9-2044C319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5BD8-5C8C-4802-AEEA-A9526B1C6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E2C6E-8215-4E1A-89D9-B8CD55B00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7FC05-8C40-4E3F-B413-AF726011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13E5B-B1E7-4F08-9C8B-400F56E0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B311F-8C57-445D-8887-E6890177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CD19-1967-4189-ADED-FD9556B3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A5604-B05B-4125-BCD0-4D5B567D4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14772-86A4-47F5-A8B5-F0BF731C7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44324-FC6B-40A5-BC0B-3AC7BC66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207F-F959-42E8-B79F-31F0020C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30F43-78C0-42B2-BB57-B711D982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A18A1-EFE0-4BD5-B891-2C890D73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A600-A195-4288-8C2C-B27975DD1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DEED-5F73-470C-8F04-D97460F10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0C8A-2B23-4F0C-9928-BC8E6A3BC55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7F2F-425E-414C-9557-45EE8A325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571E7-6C1F-4D56-B7A7-459B5C345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A871-C24E-45DE-A66C-11A2F275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2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rwin.Sandler@asu.edu" TargetMode="External"/><Relationship Id="rId2" Type="http://schemas.openxmlformats.org/officeDocument/2006/relationships/hyperlink" Target="mailto:michele@divorceandparenting.co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orceandparent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5374416.2018.154000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37883-2DDE-4115-9A00-D1648201F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507" y="-292036"/>
            <a:ext cx="6488833" cy="326852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Can an online </a:t>
            </a:r>
            <a:r>
              <a:rPr lang="en-US" dirty="0">
                <a:solidFill>
                  <a:schemeClr val="bg1"/>
                </a:solidFill>
              </a:rPr>
              <a:t>program be a critical resource for collaborative divorces?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F1860-8105-4C68-A09A-D2178612E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07767"/>
            <a:ext cx="7380538" cy="2523562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>
                <a:solidFill>
                  <a:srgbClr val="FFFFFF"/>
                </a:solidFill>
              </a:rPr>
              <a:t>Irwin Sandler, Michele Porter, Sharlene</a:t>
            </a:r>
            <a:endParaRPr lang="en-US" sz="11200" b="1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11200" dirty="0" err="1">
                <a:solidFill>
                  <a:srgbClr val="FFFFFF"/>
                </a:solidFill>
              </a:rPr>
              <a:t>Wolchik</a:t>
            </a:r>
            <a:r>
              <a:rPr lang="en-US" sz="11200" dirty="0">
                <a:solidFill>
                  <a:srgbClr val="FFFFFF"/>
                </a:solidFill>
              </a:rPr>
              <a:t>, Jenn Yun-Tein</a:t>
            </a:r>
          </a:p>
          <a:p>
            <a:endParaRPr lang="en-US" sz="8000" dirty="0">
              <a:solidFill>
                <a:srgbClr val="FFFFFF"/>
              </a:solidFill>
            </a:endParaRPr>
          </a:p>
          <a:p>
            <a:r>
              <a:rPr lang="en-US" sz="8000" dirty="0">
                <a:solidFill>
                  <a:srgbClr val="FFFFFF"/>
                </a:solidFill>
              </a:rPr>
              <a:t>Contact: irwin.sandler@asu.edu</a:t>
            </a:r>
          </a:p>
          <a:p>
            <a:pPr algn="r"/>
            <a:endParaRPr lang="en-US" sz="1500" b="1" dirty="0">
              <a:solidFill>
                <a:srgbClr val="FFFFFF"/>
              </a:solidFill>
            </a:endParaRPr>
          </a:p>
          <a:p>
            <a:r>
              <a:rPr lang="en-US" sz="6400" u="sng" dirty="0">
                <a:solidFill>
                  <a:srgbClr val="FFFFFF"/>
                </a:solidFill>
              </a:rPr>
              <a:t>DISCLOSURE</a:t>
            </a:r>
          </a:p>
          <a:p>
            <a:r>
              <a:rPr lang="en-US" sz="6400" dirty="0">
                <a:solidFill>
                  <a:srgbClr val="FFFFFF"/>
                </a:solidFill>
              </a:rPr>
              <a:t>conflict of interest: Sandler, Wolchik &amp; Porter are marketing online New Beginnings through our LLC Family Transitions-Programs that </a:t>
            </a:r>
            <a:r>
              <a:rPr lang="en-US" sz="5000" dirty="0">
                <a:solidFill>
                  <a:srgbClr val="FFFFFF"/>
                </a:solidFill>
              </a:rPr>
              <a:t>Work </a:t>
            </a:r>
          </a:p>
          <a:p>
            <a:endParaRPr lang="en-US" sz="1100" dirty="0">
              <a:solidFill>
                <a:srgbClr val="FFFFFF"/>
              </a:solidFill>
            </a:endParaRPr>
          </a:p>
          <a:p>
            <a:pPr algn="r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640">
              <a:srgbClr val="B7C5DA"/>
            </a:gs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112">
              <a:srgbClr val="C9CDCA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latin typeface="+mj-lt"/>
                <a:ea typeface="+mj-ea"/>
                <a:cs typeface="+mj-cs"/>
              </a:rPr>
              <a:t>6 and 15-year Follow-up Results (age 24-27)</a:t>
            </a:r>
          </a:p>
        </p:txBody>
      </p:sp>
      <p:pic>
        <p:nvPicPr>
          <p:cNvPr id="2" name="Picture 1" descr="Screen Shot 2016-01-26 at 2.39.3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16" y="1622474"/>
            <a:ext cx="6780700" cy="361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6A720-DA7C-46E2-9A7C-F0304BA41124}"/>
              </a:ext>
            </a:extLst>
          </p:cNvPr>
          <p:cNvSpPr txBox="1"/>
          <p:nvPr/>
        </p:nvSpPr>
        <p:spPr>
          <a:xfrm>
            <a:off x="5524500" y="5524500"/>
            <a:ext cx="368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Cost Benefit – Cost =</a:t>
            </a:r>
          </a:p>
          <a:p>
            <a:pPr algn="ctr"/>
            <a:r>
              <a:rPr lang="en-US" sz="2400" b="1" dirty="0"/>
              <a:t> Saving of $1077 per family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20812-5A7C-406A-AF33-923407D585EB}"/>
              </a:ext>
            </a:extLst>
          </p:cNvPr>
          <p:cNvSpPr txBox="1"/>
          <p:nvPr/>
        </p:nvSpPr>
        <p:spPr>
          <a:xfrm>
            <a:off x="5956300" y="1782600"/>
            <a:ext cx="53598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Lower Levels of Serious Behavior and Legal Problems</a:t>
            </a:r>
          </a:p>
        </p:txBody>
      </p:sp>
    </p:spTree>
    <p:extLst>
      <p:ext uri="{BB962C8B-B14F-4D97-AF65-F5344CB8AC3E}">
        <p14:creationId xmlns:p14="http://schemas.microsoft.com/office/powerpoint/2010/main" val="1166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4C887-8542-412E-A5D9-44DFAAEA6724}"/>
              </a:ext>
            </a:extLst>
          </p:cNvPr>
          <p:cNvSpPr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EFFFF"/>
                </a:solidFill>
              </a:rPr>
              <a:t>Example of Long-Term Effects of NBP: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Reduced Child Internalizing Disorders (Depression) 15 Years Later</a:t>
            </a:r>
          </a:p>
        </p:txBody>
      </p:sp>
      <p:pic>
        <p:nvPicPr>
          <p:cNvPr id="125955" name="Object 1">
            <a:extLst>
              <a:ext uri="{FF2B5EF4-FFF2-40B4-BE49-F238E27FC236}">
                <a16:creationId xmlns:a16="http://schemas.microsoft.com/office/drawing/2014/main" id="{AAB131E6-6B7F-4DA6-A38C-BE46578484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65"/>
          <a:stretch>
            <a:fillRect/>
          </a:stretch>
        </p:blipFill>
        <p:spPr bwMode="auto">
          <a:xfrm>
            <a:off x="4998268" y="1152338"/>
            <a:ext cx="6539075" cy="4233904"/>
          </a:xfrm>
          <a:prstGeom prst="rect">
            <a:avLst/>
          </a:prstGeom>
          <a:solidFill>
            <a:srgbClr val="F7CF5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Slide Number Placeholder 2">
            <a:extLst>
              <a:ext uri="{FF2B5EF4-FFF2-40B4-BE49-F238E27FC236}">
                <a16:creationId xmlns:a16="http://schemas.microsoft.com/office/drawing/2014/main" id="{F8D89B5D-7CB9-425B-BAA6-15D9BB087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B5A3712F-AB27-4DB4-A729-751C9032FC45}" type="slidenum">
              <a:rPr lang="en-US" altLang="en-US" sz="10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5012270C-132A-4A00-9F73-09B8FC6FD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19100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4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DFC72A-EF3B-4B4E-A36D-BDCB7981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33" y="620392"/>
            <a:ext cx="4724153" cy="51153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Although NBP is Highly Effective: Many Barriers to Use By Divorced/Separated Parents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B28A061-95B1-C27F-CD09-75F839A4F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1732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CD272D-79CC-4891-8E1F-1E02655AA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951" y="5496791"/>
            <a:ext cx="16764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FA5FB-A1A9-49C4-B62B-C10D48E0F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498" y="131443"/>
            <a:ext cx="1285306" cy="99077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A8795A2-88F9-46DC-87B1-E37293EB9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131443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solidFill>
                  <a:srgbClr val="FFFFFF"/>
                </a:solidFill>
              </a:rPr>
              <a:t>Goal of Online </a:t>
            </a:r>
            <a:r>
              <a:rPr lang="en-US" sz="3600" b="1" u="sng" dirty="0" err="1">
                <a:solidFill>
                  <a:srgbClr val="FFFFFF"/>
                </a:solidFill>
              </a:rPr>
              <a:t>eNBP</a:t>
            </a:r>
            <a:br>
              <a:rPr lang="en-US" sz="3600" b="1" u="sng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To deliver all components of in-person NBP in a easily accessible and inexpensive format</a:t>
            </a:r>
            <a:endParaRPr lang="en-US" sz="3700" b="1" dirty="0">
              <a:solidFill>
                <a:srgbClr val="FFFFFF"/>
              </a:solidFill>
            </a:endParaRP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D7307-1CBB-4752-911A-500963132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Retain all components of in-person NBP</a:t>
            </a:r>
          </a:p>
          <a:p>
            <a:r>
              <a:rPr lang="en-US" dirty="0"/>
              <a:t>Enhance components to reduce interparental conflict</a:t>
            </a:r>
          </a:p>
          <a:p>
            <a:r>
              <a:rPr lang="en-US" dirty="0"/>
              <a:t>Easily accessible to parents on any device</a:t>
            </a:r>
          </a:p>
          <a:p>
            <a:r>
              <a:rPr lang="en-US" dirty="0"/>
              <a:t>30-minute sessions (10 or 6 session versions) </a:t>
            </a:r>
          </a:p>
          <a:p>
            <a:r>
              <a:rPr lang="en-US" dirty="0"/>
              <a:t>One session per week</a:t>
            </a:r>
          </a:p>
          <a:p>
            <a:r>
              <a:rPr lang="en-US" dirty="0"/>
              <a:t>Highly engaging format</a:t>
            </a:r>
          </a:p>
          <a:p>
            <a:pPr lvl="1"/>
            <a:r>
              <a:rPr lang="en-US" dirty="0"/>
              <a:t>Active learning</a:t>
            </a:r>
          </a:p>
          <a:p>
            <a:pPr lvl="1"/>
            <a:r>
              <a:rPr lang="en-US" dirty="0"/>
              <a:t>Practice of skills</a:t>
            </a:r>
          </a:p>
          <a:p>
            <a:pPr lvl="1"/>
            <a:r>
              <a:rPr lang="en-US" dirty="0"/>
              <a:t>Check in on use of program skills</a:t>
            </a:r>
          </a:p>
          <a:p>
            <a:pPr lvl="1"/>
            <a:r>
              <a:rPr lang="en-US" dirty="0"/>
              <a:t>Problem solving of problems with using skills</a:t>
            </a:r>
          </a:p>
          <a:p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7249E61-5386-49BD-97D5-751B93AF4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81" y="126999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3BA78F-1454-4649-915B-30E6748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050"/>
            <a:ext cx="8229600" cy="4127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Skills for Each Component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172751C8-77B9-4CF9-B7D7-DA537E823640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77001" y="985098"/>
          <a:ext cx="4041775" cy="571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73D3CF2A-B78D-4DD7-9B5B-1F107BCCB859}"/>
              </a:ext>
            </a:extLst>
          </p:cNvPr>
          <p:cNvSpPr/>
          <p:nvPr/>
        </p:nvSpPr>
        <p:spPr>
          <a:xfrm>
            <a:off x="2627313" y="985097"/>
            <a:ext cx="3581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Motivation: About You</a:t>
            </a:r>
          </a:p>
          <a:p>
            <a:pPr algn="ctr"/>
            <a:r>
              <a:rPr lang="en-US" dirty="0"/>
              <a:t>And Your Children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A0ED2D-0EBA-42A4-A7BC-CFD1F2C274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540794" y="2246864"/>
            <a:ext cx="3581400" cy="95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Increase positive cycle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88B0E6-D4D3-44A7-AEB2-9023F3FC5191}"/>
              </a:ext>
            </a:extLst>
          </p:cNvPr>
          <p:cNvSpPr/>
          <p:nvPr/>
        </p:nvSpPr>
        <p:spPr>
          <a:xfrm>
            <a:off x="2627313" y="3315141"/>
            <a:ext cx="3541712" cy="1041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Active Listening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3256566-6DF6-4F12-B292-79B1F5411AB2}"/>
              </a:ext>
            </a:extLst>
          </p:cNvPr>
          <p:cNvSpPr/>
          <p:nvPr/>
        </p:nvSpPr>
        <p:spPr>
          <a:xfrm>
            <a:off x="2685662" y="4471801"/>
            <a:ext cx="3541712" cy="1198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 Interparental Conflict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4A42F16-777A-42D0-8D76-CDAC957AA26B}"/>
              </a:ext>
            </a:extLst>
          </p:cNvPr>
          <p:cNvSpPr/>
          <p:nvPr/>
        </p:nvSpPr>
        <p:spPr>
          <a:xfrm>
            <a:off x="2685663" y="5785434"/>
            <a:ext cx="3462969" cy="1072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Effective Discipline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38425BD-83D5-424A-96B3-83862DED6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281411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9F96C7-8DF6-420F-B7B4-A881B4F0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51" y="75962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How We Teach Online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BE6EE0-ADCA-4358-B449-D894CDC1D25B}"/>
              </a:ext>
            </a:extLst>
          </p:cNvPr>
          <p:cNvSpPr/>
          <p:nvPr/>
        </p:nvSpPr>
        <p:spPr>
          <a:xfrm>
            <a:off x="1542661" y="3124200"/>
            <a:ext cx="24384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Why this skill?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Benefits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Testimonials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Link to goal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642687-2D3F-4D8C-BEA6-FCB490A724E1}"/>
              </a:ext>
            </a:extLst>
          </p:cNvPr>
          <p:cNvSpPr/>
          <p:nvPr/>
        </p:nvSpPr>
        <p:spPr>
          <a:xfrm>
            <a:off x="3657600" y="2217122"/>
            <a:ext cx="24384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 do it: Teach the Skill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Brief description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Modeling use of skill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Interactive practice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416FE2-DFFE-4B09-8F39-6C103B8634EF}"/>
              </a:ext>
            </a:extLst>
          </p:cNvPr>
          <p:cNvSpPr/>
          <p:nvPr/>
        </p:nvSpPr>
        <p:spPr>
          <a:xfrm>
            <a:off x="5789645" y="1417638"/>
            <a:ext cx="24384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 Practice It: Home Practice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Anticipate barriers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Practical tips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Use the tool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Text reminders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2550F9-FAE1-456D-844F-C24B3E75FC6A}"/>
              </a:ext>
            </a:extLst>
          </p:cNvPr>
          <p:cNvSpPr/>
          <p:nvPr/>
        </p:nvSpPr>
        <p:spPr>
          <a:xfrm>
            <a:off x="8063983" y="618154"/>
            <a:ext cx="2585356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to keep it up: Support Skill 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Check in - How did it go?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Reinforce success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Tips for problems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Text reminders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8EAE7EB-8A18-4B3D-898F-7491DDB6C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7" y="133172"/>
            <a:ext cx="16002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3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D37D5-1BC5-4B39-8759-E70F443F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 b="1" dirty="0">
                <a:solidFill>
                  <a:schemeClr val="bg1"/>
                </a:solidFill>
              </a:rPr>
              <a:t>Example of </a:t>
            </a:r>
            <a:r>
              <a:rPr lang="en-US" sz="5100" b="1" dirty="0" err="1">
                <a:solidFill>
                  <a:schemeClr val="bg1"/>
                </a:solidFill>
              </a:rPr>
              <a:t>eNBP</a:t>
            </a:r>
            <a:r>
              <a:rPr lang="en-US" sz="5100" b="1" dirty="0">
                <a:solidFill>
                  <a:schemeClr val="bg1"/>
                </a:solidFill>
              </a:rPr>
              <a:t> Component: Skills to Reduce Interparental Conflict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66BC562-2D8C-E83B-54B2-992528CD3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9245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4DBA63-BD9F-49D1-B9C7-6C807A9E7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7" y="66354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7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0FA69-C35A-4554-BAAE-965C1B60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845422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Parents learn skills</a:t>
            </a:r>
            <a:r>
              <a:rPr lang="en-US" sz="4000" dirty="0">
                <a:solidFill>
                  <a:srgbClr val="FFFFFF"/>
                </a:solidFill>
              </a:rPr>
              <a:t> they can control to protect their children from conflict: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Their “Protective Shield”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941DC6-2026-401E-88C1-944495721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0659" y="467208"/>
            <a:ext cx="518120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6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BCDBC-84F9-4451-A66B-D6CC258C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37" y="457200"/>
            <a:ext cx="4665725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AFF8E4-A40B-4829-B651-F649D11021F4}"/>
              </a:ext>
            </a:extLst>
          </p:cNvPr>
          <p:cNvSpPr txBox="1"/>
          <p:nvPr/>
        </p:nvSpPr>
        <p:spPr>
          <a:xfrm>
            <a:off x="639672" y="1745673"/>
            <a:ext cx="2624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My Conflict Checkup: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Used to anticipate conflict and use their protective shield to protect their children </a:t>
            </a:r>
          </a:p>
        </p:txBody>
      </p:sp>
    </p:spTree>
    <p:extLst>
      <p:ext uri="{BB962C8B-B14F-4D97-AF65-F5344CB8AC3E}">
        <p14:creationId xmlns:p14="http://schemas.microsoft.com/office/powerpoint/2010/main" val="48418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ED62-B33D-451B-9C76-7E3FDB6F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Reducing Interparental Conflict: Watch Teaching and Modeling </a:t>
            </a:r>
          </a:p>
        </p:txBody>
      </p:sp>
      <p:pic>
        <p:nvPicPr>
          <p:cNvPr id="6" name="Practice Protective Shield">
            <a:hlinkClick r:id="" action="ppaction://media"/>
            <a:extLst>
              <a:ext uri="{FF2B5EF4-FFF2-40B4-BE49-F238E27FC236}">
                <a16:creationId xmlns:a16="http://schemas.microsoft.com/office/drawing/2014/main" id="{72AC6C92-8155-49DA-88B2-B277BBBB45D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459" y="2139484"/>
            <a:ext cx="7711081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9B96B-B2D8-46D8-9DBD-79EB44FE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</a:rPr>
              <a:t>Team of Collaborators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5100" dirty="0">
                <a:solidFill>
                  <a:schemeClr val="bg1"/>
                </a:solidFill>
              </a:rPr>
              <a:t>and 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Support of the Eunice Kennedy Shriver National Institute of Child Health and Human Development (NICHD R01HD094334)</a:t>
            </a:r>
            <a:endParaRPr lang="en-US" sz="51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3B5C76-D29B-46C7-89AC-625A7EA83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00793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FB9C36B7-6A3A-4BA1-8B47-29DFF1AD6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14" y="-88900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4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A1729-5824-47D3-85C2-6986A1F6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Reducing Escalation of conflict by </a:t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“Turning Down the Heat”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CE450A-05BB-4988-A9DE-95FFEB1F5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5122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46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5CDBB-5B9E-46C0-A86D-A9F977C5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158095" cy="550468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eNBP</a:t>
            </a:r>
            <a:r>
              <a:rPr lang="en-US" dirty="0">
                <a:solidFill>
                  <a:schemeClr val="bg1"/>
                </a:solidFill>
              </a:rPr>
              <a:t> Obtain Comparable Benefits to In-Person NBP?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Evaluation Using a Randomized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Controlled Trial (RCT)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Wolchik et al., (2022), </a:t>
            </a:r>
            <a:r>
              <a:rPr lang="en-US" sz="2800" i="1" dirty="0">
                <a:solidFill>
                  <a:schemeClr val="bg1"/>
                </a:solidFill>
              </a:rPr>
              <a:t>Family Court Review </a:t>
            </a:r>
            <a:endParaRPr 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E47937-F188-4FBA-A702-BA893AE66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61219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50208B46-4F5C-420E-B55A-8A7BDF6AC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514" y="0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1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0A23CE2-8B36-6740-9CCD-A68092B89CBA}"/>
              </a:ext>
            </a:extLst>
          </p:cNvPr>
          <p:cNvGraphicFramePr>
            <a:graphicFrameLocks/>
          </p:cNvGraphicFramePr>
          <p:nvPr/>
        </p:nvGraphicFramePr>
        <p:xfrm>
          <a:off x="0" y="1155670"/>
          <a:ext cx="4181395" cy="344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635E9-A6E3-49A1-AD4D-B9CF2D7C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Characteristics of the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78B0A-2CD7-E240-AA58-0AE5BAF176A0}"/>
              </a:ext>
            </a:extLst>
          </p:cNvPr>
          <p:cNvSpPr/>
          <p:nvPr/>
        </p:nvSpPr>
        <p:spPr>
          <a:xfrm>
            <a:off x="7119078" y="2850249"/>
            <a:ext cx="46919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Average Age</a:t>
            </a: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Parents: 41 years old (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= 8)</a:t>
            </a: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Children: 13 years old (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= 3)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0A23CE2-8B36-6740-9CCD-A68092B89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63914"/>
              </p:ext>
            </p:extLst>
          </p:nvPr>
        </p:nvGraphicFramePr>
        <p:xfrm>
          <a:off x="-44517" y="1436587"/>
          <a:ext cx="3567977" cy="465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DFCF0ED-34B0-E548-9D03-C59BAD691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43510"/>
              </p:ext>
            </p:extLst>
          </p:nvPr>
        </p:nvGraphicFramePr>
        <p:xfrm>
          <a:off x="2158571" y="1730528"/>
          <a:ext cx="5609026" cy="406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5848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0A23CE2-8B36-6740-9CCD-A68092B89CBA}"/>
              </a:ext>
            </a:extLst>
          </p:cNvPr>
          <p:cNvGraphicFramePr>
            <a:graphicFrameLocks/>
          </p:cNvGraphicFramePr>
          <p:nvPr/>
        </p:nvGraphicFramePr>
        <p:xfrm>
          <a:off x="0" y="1155670"/>
          <a:ext cx="4181395" cy="344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635E9-A6E3-49A1-AD4D-B9CF2D7C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Characteristics of the Sample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57EEFE6-583C-9441-BABE-EF7FD6A62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446322"/>
              </p:ext>
            </p:extLst>
          </p:nvPr>
        </p:nvGraphicFramePr>
        <p:xfrm>
          <a:off x="627843" y="1995071"/>
          <a:ext cx="4071804" cy="314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EB52792-D8C0-A040-B3FD-22EEB6875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358860"/>
              </p:ext>
            </p:extLst>
          </p:nvPr>
        </p:nvGraphicFramePr>
        <p:xfrm>
          <a:off x="3402785" y="2005372"/>
          <a:ext cx="5168021" cy="351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12FAE0F-9408-BE40-8099-BDD6F9CC9C13}"/>
              </a:ext>
            </a:extLst>
          </p:cNvPr>
          <p:cNvSpPr/>
          <p:nvPr/>
        </p:nvSpPr>
        <p:spPr>
          <a:xfrm>
            <a:off x="7492355" y="2828835"/>
            <a:ext cx="4361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Income Range: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$10,000 – $175,000 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(Median = $30,001 - $40,000)</a:t>
            </a:r>
          </a:p>
        </p:txBody>
      </p:sp>
    </p:spTree>
    <p:extLst>
      <p:ext uri="{BB962C8B-B14F-4D97-AF65-F5344CB8AC3E}">
        <p14:creationId xmlns:p14="http://schemas.microsoft.com/office/powerpoint/2010/main" val="5151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4579C2-E612-4E7F-AE52-00E5B27EE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1100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191599-75FF-4948-8B90-ED92858DD1B4}"/>
              </a:ext>
            </a:extLst>
          </p:cNvPr>
          <p:cNvSpPr txBox="1"/>
          <p:nvPr/>
        </p:nvSpPr>
        <p:spPr>
          <a:xfrm>
            <a:off x="1149927" y="1094509"/>
            <a:ext cx="3103418" cy="44012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Assessment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Child and Parent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Pre and Post Program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44D15F-00B8-453B-83F1-9C106A911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78885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295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777C3-7E3E-4F5F-B44E-0E0ED24A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Attendance: Comparison of eNBP with In-Person NBP</a:t>
            </a:r>
            <a:endParaRPr lang="en-US" sz="4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E18997C-D20D-4C78-87E6-C5651362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744" y="85482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E0970C-ECCC-411B-A207-C97BE43E3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473605"/>
              </p:ext>
            </p:extLst>
          </p:nvPr>
        </p:nvGraphicFramePr>
        <p:xfrm>
          <a:off x="5010150" y="1066844"/>
          <a:ext cx="6492876" cy="43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083">
                  <a:extLst>
                    <a:ext uri="{9D8B030D-6E8A-4147-A177-3AD203B41FA5}">
                      <a16:colId xmlns:a16="http://schemas.microsoft.com/office/drawing/2014/main" val="1844813688"/>
                    </a:ext>
                  </a:extLst>
                </a:gridCol>
                <a:gridCol w="1711504">
                  <a:extLst>
                    <a:ext uri="{9D8B030D-6E8A-4147-A177-3AD203B41FA5}">
                      <a16:colId xmlns:a16="http://schemas.microsoft.com/office/drawing/2014/main" val="1068346961"/>
                    </a:ext>
                  </a:extLst>
                </a:gridCol>
                <a:gridCol w="2345289">
                  <a:extLst>
                    <a:ext uri="{9D8B030D-6E8A-4147-A177-3AD203B41FA5}">
                      <a16:colId xmlns:a16="http://schemas.microsoft.com/office/drawing/2014/main" val="3501907220"/>
                    </a:ext>
                  </a:extLst>
                </a:gridCol>
              </a:tblGrid>
              <a:tr h="1123045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7849" marR="107849" marT="53925" marB="539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Online eNew Beginnings</a:t>
                      </a:r>
                    </a:p>
                  </a:txBody>
                  <a:tcPr marL="107849" marR="107849" marT="53925" marB="539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In-person Group New Beginnings</a:t>
                      </a:r>
                    </a:p>
                  </a:txBody>
                  <a:tcPr marL="107849" marR="107849" marT="53925" marB="53925"/>
                </a:tc>
                <a:extLst>
                  <a:ext uri="{0D108BD9-81ED-4DB2-BD59-A6C34878D82A}">
                    <a16:rowId xmlns:a16="http://schemas.microsoft.com/office/drawing/2014/main" val="3966366122"/>
                  </a:ext>
                </a:extLst>
              </a:tr>
              <a:tr h="1447771">
                <a:tc>
                  <a:txBody>
                    <a:bodyPr/>
                    <a:lstStyle/>
                    <a:p>
                      <a:r>
                        <a:rPr lang="en-US" sz="2100" dirty="0"/>
                        <a:t>% who signed up but did not attend a </a:t>
                      </a:r>
                      <a:r>
                        <a:rPr lang="en-US" sz="2100"/>
                        <a:t>single unit/session</a:t>
                      </a:r>
                      <a:endParaRPr lang="en-US" sz="2100" dirty="0"/>
                    </a:p>
                  </a:txBody>
                  <a:tcPr marL="107849" marR="107849" marT="53925" marB="539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27%</a:t>
                      </a:r>
                    </a:p>
                  </a:txBody>
                  <a:tcPr marL="107849" marR="107849" marT="53925" marB="539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25%</a:t>
                      </a:r>
                    </a:p>
                  </a:txBody>
                  <a:tcPr marL="107849" marR="107849" marT="53925" marB="53925"/>
                </a:tc>
                <a:extLst>
                  <a:ext uri="{0D108BD9-81ED-4DB2-BD59-A6C34878D82A}">
                    <a16:rowId xmlns:a16="http://schemas.microsoft.com/office/drawing/2014/main" val="1725487972"/>
                  </a:ext>
                </a:extLst>
              </a:tr>
              <a:tr h="1772497">
                <a:tc>
                  <a:txBody>
                    <a:bodyPr/>
                    <a:lstStyle/>
                    <a:p>
                      <a:r>
                        <a:rPr lang="en-US" sz="2100" dirty="0"/>
                        <a:t>Of those who attended at least 1 meeting, % who attended all 10 meetings</a:t>
                      </a:r>
                    </a:p>
                  </a:txBody>
                  <a:tcPr marL="107849" marR="107849" marT="53925" marB="53925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60%</a:t>
                      </a:r>
                    </a:p>
                  </a:txBody>
                  <a:tcPr marL="107849" marR="107849" marT="53925" marB="53925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16%</a:t>
                      </a:r>
                    </a:p>
                  </a:txBody>
                  <a:tcPr marL="107849" marR="107849" marT="53925" marB="53925"/>
                </a:tc>
                <a:extLst>
                  <a:ext uri="{0D108BD9-81ED-4DB2-BD59-A6C34878D82A}">
                    <a16:rowId xmlns:a16="http://schemas.microsoft.com/office/drawing/2014/main" val="128440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101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8B153-DE2E-4EED-A5B3-C4583CB4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Effects to Reduce Interparental Conflict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C1C64-C4B4-4C5D-B229-FB87404A9C33}"/>
              </a:ext>
            </a:extLst>
          </p:cNvPr>
          <p:cNvSpPr txBox="1"/>
          <p:nvPr/>
        </p:nvSpPr>
        <p:spPr>
          <a:xfrm>
            <a:off x="4735067" y="809297"/>
            <a:ext cx="7074409" cy="139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32A8F-A7C0-4026-A060-2F9232F98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1751"/>
              </p:ext>
            </p:extLst>
          </p:nvPr>
        </p:nvGraphicFramePr>
        <p:xfrm>
          <a:off x="359473" y="3250020"/>
          <a:ext cx="10917938" cy="291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54">
                  <a:extLst>
                    <a:ext uri="{9D8B030D-6E8A-4147-A177-3AD203B41FA5}">
                      <a16:colId xmlns:a16="http://schemas.microsoft.com/office/drawing/2014/main" val="1100406564"/>
                    </a:ext>
                  </a:extLst>
                </a:gridCol>
                <a:gridCol w="2555604">
                  <a:extLst>
                    <a:ext uri="{9D8B030D-6E8A-4147-A177-3AD203B41FA5}">
                      <a16:colId xmlns:a16="http://schemas.microsoft.com/office/drawing/2014/main" val="2935574667"/>
                    </a:ext>
                  </a:extLst>
                </a:gridCol>
                <a:gridCol w="2823113">
                  <a:extLst>
                    <a:ext uri="{9D8B030D-6E8A-4147-A177-3AD203B41FA5}">
                      <a16:colId xmlns:a16="http://schemas.microsoft.com/office/drawing/2014/main" val="3189383598"/>
                    </a:ext>
                  </a:extLst>
                </a:gridCol>
                <a:gridCol w="2956867">
                  <a:extLst>
                    <a:ext uri="{9D8B030D-6E8A-4147-A177-3AD203B41FA5}">
                      <a16:colId xmlns:a16="http://schemas.microsoft.com/office/drawing/2014/main" val="4223169231"/>
                    </a:ext>
                  </a:extLst>
                </a:gridCol>
              </a:tblGrid>
              <a:tr h="564980">
                <a:tc>
                  <a:txBody>
                    <a:bodyPr/>
                    <a:lstStyle/>
                    <a:p>
                      <a:r>
                        <a:rPr lang="en-US" sz="2500" dirty="0"/>
                        <a:t>Measure 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Parent Report 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Child Report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Who Benefits Most?</a:t>
                      </a:r>
                    </a:p>
                  </a:txBody>
                  <a:tcPr marL="128404" marR="128404" marT="64202" marB="64202"/>
                </a:tc>
                <a:extLst>
                  <a:ext uri="{0D108BD9-81ED-4DB2-BD59-A6C34878D82A}">
                    <a16:rowId xmlns:a16="http://schemas.microsoft.com/office/drawing/2014/main" val="851794596"/>
                  </a:ext>
                </a:extLst>
              </a:tr>
              <a:tr h="1401769">
                <a:tc>
                  <a:txBody>
                    <a:bodyPr/>
                    <a:lstStyle/>
                    <a:p>
                      <a:r>
                        <a:rPr lang="en-US" sz="2500" dirty="0"/>
                        <a:t>Interparental Conflict (CPIC)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Significant p&gt; .05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Significant p&gt;.05</a:t>
                      </a:r>
                    </a:p>
                    <a:p>
                      <a:pPr algn="ctr"/>
                      <a:endParaRPr lang="en-US" sz="2500" dirty="0"/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Largest effects for those with high baseline conflict</a:t>
                      </a:r>
                    </a:p>
                  </a:txBody>
                  <a:tcPr marL="128404" marR="128404" marT="64202" marB="64202"/>
                </a:tc>
                <a:extLst>
                  <a:ext uri="{0D108BD9-81ED-4DB2-BD59-A6C34878D82A}">
                    <a16:rowId xmlns:a16="http://schemas.microsoft.com/office/drawing/2014/main" val="4009738366"/>
                  </a:ext>
                </a:extLst>
              </a:tr>
              <a:tr h="950193">
                <a:tc>
                  <a:txBody>
                    <a:bodyPr/>
                    <a:lstStyle/>
                    <a:p>
                      <a:r>
                        <a:rPr lang="en-US" sz="2500" dirty="0"/>
                        <a:t>Caught in the Middle 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-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NS</a:t>
                      </a:r>
                    </a:p>
                  </a:txBody>
                  <a:tcPr marL="128404" marR="128404" marT="64202" marB="64202"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8404" marR="128404" marT="64202" marB="64202"/>
                </a:tc>
                <a:extLst>
                  <a:ext uri="{0D108BD9-81ED-4DB2-BD59-A6C34878D82A}">
                    <a16:rowId xmlns:a16="http://schemas.microsoft.com/office/drawing/2014/main" val="2663551128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86806E0E-37B5-402C-A636-32A2ABFDF0B5}"/>
              </a:ext>
            </a:extLst>
          </p:cNvPr>
          <p:cNvSpPr/>
          <p:nvPr/>
        </p:nvSpPr>
        <p:spPr>
          <a:xfrm>
            <a:off x="3645312" y="4296708"/>
            <a:ext cx="585312" cy="55664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60399C5-15DF-4B7B-A99D-909820A7345C}"/>
              </a:ext>
            </a:extLst>
          </p:cNvPr>
          <p:cNvSpPr/>
          <p:nvPr/>
        </p:nvSpPr>
        <p:spPr>
          <a:xfrm>
            <a:off x="6352793" y="4296708"/>
            <a:ext cx="585312" cy="55664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3422D-FAC0-40C2-8B2D-D892B92A45B8}"/>
              </a:ext>
            </a:extLst>
          </p:cNvPr>
          <p:cNvSpPr/>
          <p:nvPr/>
        </p:nvSpPr>
        <p:spPr>
          <a:xfrm>
            <a:off x="4230624" y="484808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Only program to demonstrate efficacy to reduce both child report and parent report of conflict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Children did not receive the program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More effective for those with high conflict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7FD2C20-DA45-42A0-BDE6-167BCDD72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85" y="347584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95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6EF17-4782-4279-84B4-D6F4C6D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Effects to Strengthen Quality of Parenting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BC4AC-E9FE-494F-BFD1-492E58216D14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E0220A-C02D-49A2-9C8B-A61FB98E7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1981"/>
              </p:ext>
            </p:extLst>
          </p:nvPr>
        </p:nvGraphicFramePr>
        <p:xfrm>
          <a:off x="1728256" y="2724912"/>
          <a:ext cx="8403412" cy="389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644">
                  <a:extLst>
                    <a:ext uri="{9D8B030D-6E8A-4147-A177-3AD203B41FA5}">
                      <a16:colId xmlns:a16="http://schemas.microsoft.com/office/drawing/2014/main" val="1195687343"/>
                    </a:ext>
                  </a:extLst>
                </a:gridCol>
                <a:gridCol w="2202256">
                  <a:extLst>
                    <a:ext uri="{9D8B030D-6E8A-4147-A177-3AD203B41FA5}">
                      <a16:colId xmlns:a16="http://schemas.microsoft.com/office/drawing/2014/main" val="2881481771"/>
                    </a:ext>
                  </a:extLst>
                </a:gridCol>
                <a:gridCol w="2202256">
                  <a:extLst>
                    <a:ext uri="{9D8B030D-6E8A-4147-A177-3AD203B41FA5}">
                      <a16:colId xmlns:a16="http://schemas.microsoft.com/office/drawing/2014/main" val="2474573451"/>
                    </a:ext>
                  </a:extLst>
                </a:gridCol>
                <a:gridCol w="2202256">
                  <a:extLst>
                    <a:ext uri="{9D8B030D-6E8A-4147-A177-3AD203B41FA5}">
                      <a16:colId xmlns:a16="http://schemas.microsoft.com/office/drawing/2014/main" val="3470428802"/>
                    </a:ext>
                  </a:extLst>
                </a:gridCol>
              </a:tblGrid>
              <a:tr h="337041">
                <a:tc>
                  <a:txBody>
                    <a:bodyPr/>
                    <a:lstStyle/>
                    <a:p>
                      <a:r>
                        <a:rPr lang="en-US" sz="1500" dirty="0"/>
                        <a:t>Measure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Parent Report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Child Report 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Who Benefits Most?</a:t>
                      </a:r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1416256900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US" sz="1500" dirty="0"/>
                        <a:t>Acceptance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ns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ns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3784531943"/>
                  </a:ext>
                </a:extLst>
              </a:tr>
              <a:tr h="796642">
                <a:tc>
                  <a:txBody>
                    <a:bodyPr/>
                    <a:lstStyle/>
                    <a:p>
                      <a:r>
                        <a:rPr lang="en-US" sz="1500" dirty="0"/>
                        <a:t>Rejection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p&lt;.01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p&lt;.05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Higher baseline (parent report)</a:t>
                      </a:r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2723260230"/>
                  </a:ext>
                </a:extLst>
              </a:tr>
              <a:tr h="566842">
                <a:tc>
                  <a:txBody>
                    <a:bodyPr/>
                    <a:lstStyle/>
                    <a:p>
                      <a:r>
                        <a:rPr lang="en-US" sz="1500" dirty="0"/>
                        <a:t>Consistent Discipline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p&lt;.01</a:t>
                      </a:r>
                    </a:p>
                    <a:p>
                      <a:endParaRPr lang="en-US" sz="1500" dirty="0"/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p&lt;.05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Girls (child report)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1722956794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US" sz="1500" dirty="0"/>
                        <a:t>Communication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p&lt;.05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 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  <a:p>
                      <a:endParaRPr lang="en-US" sz="1500" dirty="0"/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514795230"/>
                  </a:ext>
                </a:extLst>
              </a:tr>
              <a:tr h="566842">
                <a:tc>
                  <a:txBody>
                    <a:bodyPr/>
                    <a:lstStyle/>
                    <a:p>
                      <a:r>
                        <a:rPr lang="en-US" sz="1500" dirty="0"/>
                        <a:t>Follow-through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p&lt;.05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Significant p&lt;.01</a:t>
                      </a:r>
                    </a:p>
                    <a:p>
                      <a:endParaRPr lang="en-US" sz="1500" dirty="0"/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Lower baseline (child report)</a:t>
                      </a:r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3286197999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US" sz="1500" dirty="0"/>
                        <a:t>Monitoring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ns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ns</a:t>
                      </a:r>
                    </a:p>
                  </a:txBody>
                  <a:tcPr marL="76600" marR="76600" marT="38300" marB="383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600" marR="76600" marT="38300" marB="38300"/>
                </a:tc>
                <a:extLst>
                  <a:ext uri="{0D108BD9-81ED-4DB2-BD59-A6C34878D82A}">
                    <a16:rowId xmlns:a16="http://schemas.microsoft.com/office/drawing/2014/main" val="3207256639"/>
                  </a:ext>
                </a:extLst>
              </a:tr>
            </a:tbl>
          </a:graphicData>
        </a:graphic>
      </p:graphicFrame>
      <p:sp>
        <p:nvSpPr>
          <p:cNvPr id="18" name="Star: 5 Points 7">
            <a:extLst>
              <a:ext uri="{FF2B5EF4-FFF2-40B4-BE49-F238E27FC236}">
                <a16:creationId xmlns:a16="http://schemas.microsoft.com/office/drawing/2014/main" id="{B7BF9D8F-9955-E946-9531-5AB4B6DFF341}"/>
              </a:ext>
            </a:extLst>
          </p:cNvPr>
          <p:cNvSpPr/>
          <p:nvPr/>
        </p:nvSpPr>
        <p:spPr>
          <a:xfrm>
            <a:off x="5029077" y="3405546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tar: 5 Points 7">
            <a:extLst>
              <a:ext uri="{FF2B5EF4-FFF2-40B4-BE49-F238E27FC236}">
                <a16:creationId xmlns:a16="http://schemas.microsoft.com/office/drawing/2014/main" id="{17949754-1DAF-6343-A9B9-15E4D6F2B155}"/>
              </a:ext>
            </a:extLst>
          </p:cNvPr>
          <p:cNvSpPr/>
          <p:nvPr/>
        </p:nvSpPr>
        <p:spPr>
          <a:xfrm>
            <a:off x="7150954" y="3411040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ar: 5 Points 7">
            <a:extLst>
              <a:ext uri="{FF2B5EF4-FFF2-40B4-BE49-F238E27FC236}">
                <a16:creationId xmlns:a16="http://schemas.microsoft.com/office/drawing/2014/main" id="{43C3CA24-58AB-C94E-BB54-D76D7CAA3444}"/>
              </a:ext>
            </a:extLst>
          </p:cNvPr>
          <p:cNvSpPr/>
          <p:nvPr/>
        </p:nvSpPr>
        <p:spPr>
          <a:xfrm>
            <a:off x="5029077" y="4256748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ar: 5 Points 7">
            <a:extLst>
              <a:ext uri="{FF2B5EF4-FFF2-40B4-BE49-F238E27FC236}">
                <a16:creationId xmlns:a16="http://schemas.microsoft.com/office/drawing/2014/main" id="{2E18DECB-FAF7-5B4C-8477-9AAA12A73B09}"/>
              </a:ext>
            </a:extLst>
          </p:cNvPr>
          <p:cNvSpPr/>
          <p:nvPr/>
        </p:nvSpPr>
        <p:spPr>
          <a:xfrm>
            <a:off x="7150954" y="4262242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tar: 5 Points 7">
            <a:extLst>
              <a:ext uri="{FF2B5EF4-FFF2-40B4-BE49-F238E27FC236}">
                <a16:creationId xmlns:a16="http://schemas.microsoft.com/office/drawing/2014/main" id="{F81E05B8-6B6C-F843-B299-501794869CB6}"/>
              </a:ext>
            </a:extLst>
          </p:cNvPr>
          <p:cNvSpPr/>
          <p:nvPr/>
        </p:nvSpPr>
        <p:spPr>
          <a:xfrm>
            <a:off x="5029077" y="4970678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ar: 5 Points 7">
            <a:extLst>
              <a:ext uri="{FF2B5EF4-FFF2-40B4-BE49-F238E27FC236}">
                <a16:creationId xmlns:a16="http://schemas.microsoft.com/office/drawing/2014/main" id="{476AC597-E1F0-9447-8F31-CDAE1358CEC4}"/>
              </a:ext>
            </a:extLst>
          </p:cNvPr>
          <p:cNvSpPr/>
          <p:nvPr/>
        </p:nvSpPr>
        <p:spPr>
          <a:xfrm>
            <a:off x="5029077" y="5679114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5 Points 7">
            <a:extLst>
              <a:ext uri="{FF2B5EF4-FFF2-40B4-BE49-F238E27FC236}">
                <a16:creationId xmlns:a16="http://schemas.microsoft.com/office/drawing/2014/main" id="{914A7296-7CD1-434E-87F2-3A3E384615EF}"/>
              </a:ext>
            </a:extLst>
          </p:cNvPr>
          <p:cNvSpPr/>
          <p:nvPr/>
        </p:nvSpPr>
        <p:spPr>
          <a:xfrm>
            <a:off x="7150954" y="5684608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A786F-DA10-46E5-9E98-78B66FEC18DA}"/>
              </a:ext>
            </a:extLst>
          </p:cNvPr>
          <p:cNvSpPr/>
          <p:nvPr/>
        </p:nvSpPr>
        <p:spPr>
          <a:xfrm>
            <a:off x="4352543" y="847985"/>
            <a:ext cx="6096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Reports by both parent and child increase confidence in program effects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7CD8D394-C6D1-4759-A45A-65792B90D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85" y="347584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3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61FFA-4D17-4C9E-8672-FEED33C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Effects to Reduce Child Mental Health Problems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F701B-C97F-412D-9979-E10944BEFA6F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Significant effects by both parent and child raters gives us more confidence in the findings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758AF4-7993-4B1E-A571-4F9A5D2C6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900444"/>
              </p:ext>
            </p:extLst>
          </p:nvPr>
        </p:nvGraphicFramePr>
        <p:xfrm>
          <a:off x="630936" y="3210277"/>
          <a:ext cx="10917938" cy="280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741">
                  <a:extLst>
                    <a:ext uri="{9D8B030D-6E8A-4147-A177-3AD203B41FA5}">
                      <a16:colId xmlns:a16="http://schemas.microsoft.com/office/drawing/2014/main" val="3016841650"/>
                    </a:ext>
                  </a:extLst>
                </a:gridCol>
                <a:gridCol w="2731477">
                  <a:extLst>
                    <a:ext uri="{9D8B030D-6E8A-4147-A177-3AD203B41FA5}">
                      <a16:colId xmlns:a16="http://schemas.microsoft.com/office/drawing/2014/main" val="1291546275"/>
                    </a:ext>
                  </a:extLst>
                </a:gridCol>
                <a:gridCol w="2708031">
                  <a:extLst>
                    <a:ext uri="{9D8B030D-6E8A-4147-A177-3AD203B41FA5}">
                      <a16:colId xmlns:a16="http://schemas.microsoft.com/office/drawing/2014/main" val="2851869900"/>
                    </a:ext>
                  </a:extLst>
                </a:gridCol>
                <a:gridCol w="2920689">
                  <a:extLst>
                    <a:ext uri="{9D8B030D-6E8A-4147-A177-3AD203B41FA5}">
                      <a16:colId xmlns:a16="http://schemas.microsoft.com/office/drawing/2014/main" val="2618592430"/>
                    </a:ext>
                  </a:extLst>
                </a:gridCol>
              </a:tblGrid>
              <a:tr h="522320">
                <a:tc>
                  <a:txBody>
                    <a:bodyPr/>
                    <a:lstStyle/>
                    <a:p>
                      <a:r>
                        <a:rPr lang="en-US" sz="2300" dirty="0"/>
                        <a:t>Measure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Parent Report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Child Report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Who benefits most?</a:t>
                      </a:r>
                    </a:p>
                  </a:txBody>
                  <a:tcPr marL="118709" marR="118709" marT="59355" marB="59355"/>
                </a:tc>
                <a:extLst>
                  <a:ext uri="{0D108BD9-81ED-4DB2-BD59-A6C34878D82A}">
                    <a16:rowId xmlns:a16="http://schemas.microsoft.com/office/drawing/2014/main" val="3555450454"/>
                  </a:ext>
                </a:extLst>
              </a:tr>
              <a:tr h="878448">
                <a:tc>
                  <a:txBody>
                    <a:bodyPr/>
                    <a:lstStyle/>
                    <a:p>
                      <a:r>
                        <a:rPr lang="en-US" sz="2300" dirty="0"/>
                        <a:t>Internalizing Problems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/>
                        <a:t>Significant p&lt;.01</a:t>
                      </a:r>
                    </a:p>
                    <a:p>
                      <a:endParaRPr lang="en-US" sz="2300" dirty="0"/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/>
                        <a:t>Significant p&lt;.01</a:t>
                      </a:r>
                    </a:p>
                    <a:p>
                      <a:endParaRPr lang="en-US" sz="2300" dirty="0"/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8709" marR="118709" marT="59355" marB="59355"/>
                </a:tc>
                <a:extLst>
                  <a:ext uri="{0D108BD9-81ED-4DB2-BD59-A6C34878D82A}">
                    <a16:rowId xmlns:a16="http://schemas.microsoft.com/office/drawing/2014/main" val="2289345007"/>
                  </a:ext>
                </a:extLst>
              </a:tr>
              <a:tr h="878448">
                <a:tc>
                  <a:txBody>
                    <a:bodyPr/>
                    <a:lstStyle/>
                    <a:p>
                      <a:r>
                        <a:rPr lang="en-US" sz="2300" dirty="0"/>
                        <a:t>Externalizing Problems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NS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/>
                        <a:t>Significant p&lt;.01</a:t>
                      </a:r>
                    </a:p>
                    <a:p>
                      <a:endParaRPr lang="en-US" sz="2300" dirty="0"/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Girls (child report)</a:t>
                      </a:r>
                    </a:p>
                  </a:txBody>
                  <a:tcPr marL="118709" marR="118709" marT="59355" marB="59355"/>
                </a:tc>
                <a:extLst>
                  <a:ext uri="{0D108BD9-81ED-4DB2-BD59-A6C34878D82A}">
                    <a16:rowId xmlns:a16="http://schemas.microsoft.com/office/drawing/2014/main" val="3650178650"/>
                  </a:ext>
                </a:extLst>
              </a:tr>
              <a:tr h="522320">
                <a:tc>
                  <a:txBody>
                    <a:bodyPr/>
                    <a:lstStyle/>
                    <a:p>
                      <a:r>
                        <a:rPr lang="en-US" sz="2300" dirty="0"/>
                        <a:t>Prosocial Behavior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NS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NS</a:t>
                      </a:r>
                    </a:p>
                  </a:txBody>
                  <a:tcPr marL="118709" marR="118709" marT="59355" marB="59355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8709" marR="118709" marT="59355" marB="59355"/>
                </a:tc>
                <a:extLst>
                  <a:ext uri="{0D108BD9-81ED-4DB2-BD59-A6C34878D82A}">
                    <a16:rowId xmlns:a16="http://schemas.microsoft.com/office/drawing/2014/main" val="2710532021"/>
                  </a:ext>
                </a:extLst>
              </a:tr>
            </a:tbl>
          </a:graphicData>
        </a:graphic>
      </p:graphicFrame>
      <p:sp>
        <p:nvSpPr>
          <p:cNvPr id="12" name="Star: 5 Points 7">
            <a:extLst>
              <a:ext uri="{FF2B5EF4-FFF2-40B4-BE49-F238E27FC236}">
                <a16:creationId xmlns:a16="http://schemas.microsoft.com/office/drawing/2014/main" id="{BD28A119-D3FA-E94B-8E28-338DC733B4C8}"/>
              </a:ext>
            </a:extLst>
          </p:cNvPr>
          <p:cNvSpPr/>
          <p:nvPr/>
        </p:nvSpPr>
        <p:spPr>
          <a:xfrm>
            <a:off x="5380770" y="3775025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7">
            <a:extLst>
              <a:ext uri="{FF2B5EF4-FFF2-40B4-BE49-F238E27FC236}">
                <a16:creationId xmlns:a16="http://schemas.microsoft.com/office/drawing/2014/main" id="{087B51E8-1D69-6046-9F86-56C834445584}"/>
              </a:ext>
            </a:extLst>
          </p:cNvPr>
          <p:cNvSpPr/>
          <p:nvPr/>
        </p:nvSpPr>
        <p:spPr>
          <a:xfrm>
            <a:off x="8019222" y="3775024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ar: 5 Points 7">
            <a:extLst>
              <a:ext uri="{FF2B5EF4-FFF2-40B4-BE49-F238E27FC236}">
                <a16:creationId xmlns:a16="http://schemas.microsoft.com/office/drawing/2014/main" id="{B63E599E-6794-D24E-8F6E-1944BC633397}"/>
              </a:ext>
            </a:extLst>
          </p:cNvPr>
          <p:cNvSpPr/>
          <p:nvPr/>
        </p:nvSpPr>
        <p:spPr>
          <a:xfrm>
            <a:off x="8019982" y="4668081"/>
            <a:ext cx="445600" cy="3996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14B1FA15-26A9-4039-BF38-0469B4C78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90" y="187695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451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7B5DD-830F-4B87-B699-0004DBCC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Comparison of eNBP</a:t>
            </a:r>
            <a:br>
              <a:rPr lang="en-US" sz="5600"/>
            </a:br>
            <a:r>
              <a:rPr lang="en-US" sz="5600"/>
              <a:t>with In- Person NBP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C78A1AC4-AD30-4AED-B706-5E95D8A8D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357" y="197682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7F6B59-1DC7-40DA-BF9F-85DC0B0DE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6602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06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F3C21-0F22-4BDA-BA26-0AC1DE90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Presentation Overview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01C138-E64C-4FFE-AF17-DCFB285D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09" y="1578837"/>
            <a:ext cx="6524971" cy="6857999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FEFFFF"/>
              </a:solidFill>
            </a:endParaRPr>
          </a:p>
          <a:p>
            <a:r>
              <a:rPr lang="en-US" sz="2400" dirty="0">
                <a:solidFill>
                  <a:srgbClr val="FEFFFF"/>
                </a:solidFill>
              </a:rPr>
              <a:t>Complimentary pathways to better divorces: Science and Collaborative Systems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Quiet revolution in parent training</a:t>
            </a:r>
          </a:p>
          <a:p>
            <a:r>
              <a:rPr lang="en-US" sz="2400" dirty="0">
                <a:solidFill>
                  <a:srgbClr val="FEFFFF"/>
                </a:solidFill>
              </a:rPr>
              <a:t>Translation of New Beginnings Program (NBP) to an online format (</a:t>
            </a:r>
            <a:r>
              <a:rPr lang="en-US" sz="2400" dirty="0" err="1">
                <a:solidFill>
                  <a:srgbClr val="FEFFFF"/>
                </a:solidFill>
              </a:rPr>
              <a:t>eNBP</a:t>
            </a:r>
            <a:r>
              <a:rPr lang="en-US" sz="2400" dirty="0">
                <a:solidFill>
                  <a:srgbClr val="FEFFFF"/>
                </a:solidFill>
              </a:rPr>
              <a:t>)</a:t>
            </a:r>
          </a:p>
          <a:p>
            <a:r>
              <a:rPr lang="en-US" sz="2400" dirty="0">
                <a:solidFill>
                  <a:srgbClr val="FEFFFF"/>
                </a:solidFill>
              </a:rPr>
              <a:t>Example of how we teach interparental conflict reduction skills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Does it work? What’s the evidence?</a:t>
            </a:r>
          </a:p>
          <a:p>
            <a:r>
              <a:rPr lang="en-US" sz="2400" dirty="0">
                <a:solidFill>
                  <a:srgbClr val="FEFFFF"/>
                </a:solidFill>
              </a:rPr>
              <a:t>Implications for sustainable use of </a:t>
            </a:r>
            <a:r>
              <a:rPr lang="en-US" sz="2400" dirty="0" err="1">
                <a:solidFill>
                  <a:srgbClr val="FEFFFF"/>
                </a:solidFill>
              </a:rPr>
              <a:t>eNBP</a:t>
            </a:r>
            <a:endParaRPr lang="en-US" sz="2400" dirty="0">
              <a:solidFill>
                <a:srgbClr val="FEFFFF"/>
              </a:solidFill>
            </a:endParaRPr>
          </a:p>
          <a:p>
            <a:pPr lvl="1"/>
            <a:r>
              <a:rPr lang="en-US" sz="2000" dirty="0">
                <a:solidFill>
                  <a:srgbClr val="FEFFFF"/>
                </a:solidFill>
              </a:rPr>
              <a:t>How can this make a difference for collaborative law focused services for divorcing families</a:t>
            </a:r>
          </a:p>
          <a:p>
            <a:endParaRPr lang="en-US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2BC93-D538-462F-8D5B-B8D61691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Acceptability to the Public: Parents Seem to Really Like </a:t>
            </a:r>
            <a:r>
              <a:rPr lang="en-US" dirty="0" err="1"/>
              <a:t>eNBP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What did you like best about the program?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D50228-786B-79E8-ABEE-B4C58695E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30693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480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E94D0-CB8C-441B-ABA4-081E9262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would you change about the program?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8E7AE6-1584-04D1-4CA1-37D3B80A4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3179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25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67E43-7BBF-4E0C-83C3-6F42CA85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Limitations of the RCT of </a:t>
            </a:r>
            <a:r>
              <a:rPr lang="en-US" sz="6000" dirty="0" err="1">
                <a:solidFill>
                  <a:schemeClr val="bg1"/>
                </a:solidFill>
              </a:rPr>
              <a:t>eNew</a:t>
            </a:r>
            <a:r>
              <a:rPr lang="en-US" sz="6000" dirty="0">
                <a:solidFill>
                  <a:schemeClr val="bg1"/>
                </a:solidFill>
              </a:rPr>
              <a:t> Beginnings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734830-DACF-AB37-D845-27D3F6F5C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4077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178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ADAD6-6C44-4FB6-824D-12737B78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Summary of the Scientific Evidence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5EA6-83D7-4F10-83EF-55A0244E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In-person NBP successfully translated into an online program </a:t>
            </a:r>
          </a:p>
          <a:p>
            <a:r>
              <a:rPr lang="en-US" sz="2400" dirty="0"/>
              <a:t>eNBP had significant effects to reduce interparental conflict, promote positive parenting, improve effective discipline and reduce child behavior problems – outcomes that are of significant interest to those working with divorced/separated families.</a:t>
            </a:r>
          </a:p>
          <a:p>
            <a:r>
              <a:rPr lang="en-US" sz="2400" dirty="0"/>
              <a:t>Strongest evidence in the literature of efficacy of an online parent education program for divorced families.</a:t>
            </a:r>
          </a:p>
          <a:p>
            <a:r>
              <a:rPr lang="en-US" sz="2400" dirty="0"/>
              <a:t>Extends prior evidence of the effectiveness of online programs with other populations to promote effective parenting</a:t>
            </a:r>
          </a:p>
          <a:p>
            <a:endParaRPr lang="en-US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B1CF4A2-029B-48FC-BCD9-F844F7F8B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85" y="347584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508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BBD50-CC55-6434-C50B-33F94142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Topic for Discussion: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How can we (</a:t>
            </a:r>
            <a:r>
              <a:rPr lang="en-US" sz="4000">
                <a:solidFill>
                  <a:srgbClr val="FFFFFF"/>
                </a:solidFill>
              </a:rPr>
              <a:t>eNBP</a:t>
            </a:r>
            <a:r>
              <a:rPr lang="en-US" sz="4000" dirty="0">
                <a:solidFill>
                  <a:srgbClr val="FFFFFF"/>
                </a:solidFill>
              </a:rPr>
              <a:t>) collaborate with you?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3102-29F7-7CC3-9093-A2548477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r>
              <a:rPr lang="en-US" sz="2000"/>
              <a:t>How can eNBP help you and the families you see?</a:t>
            </a:r>
          </a:p>
          <a:p>
            <a:r>
              <a:rPr lang="en-US" sz="2000"/>
              <a:t>We can provide an evidence-based parenting program for divorced/separating families that supports better outcomes for children.</a:t>
            </a:r>
          </a:p>
          <a:p>
            <a:pPr lvl="1"/>
            <a:r>
              <a:rPr lang="en-US" sz="2000"/>
              <a:t>Is easy to access and navigate, depicts real life scenarios that are relevant, teaches and builds upon skills weekly, provides feedback and suggestions for tough situations, provides valuable pasrent study/resource/reference materials and requires passing a knowledge-based quiz to receive completion certificate.</a:t>
            </a:r>
          </a:p>
          <a:p>
            <a:r>
              <a:rPr lang="en-US" sz="2000"/>
              <a:t>By providing resource materials for your practice.</a:t>
            </a:r>
          </a:p>
          <a:p>
            <a:pPr lvl="1"/>
            <a:r>
              <a:rPr lang="en-US" sz="2000"/>
              <a:t>Brochure describing the program, parent information sheet, outline of course, executive summary for colleagues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64957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FF8E4-A40B-4829-B651-F649D11021F4}"/>
              </a:ext>
            </a:extLst>
          </p:cNvPr>
          <p:cNvSpPr txBox="1"/>
          <p:nvPr/>
        </p:nvSpPr>
        <p:spPr>
          <a:xfrm>
            <a:off x="639672" y="1745673"/>
            <a:ext cx="2624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parents to see the benefits of the eNBP for their children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59E1E1-6088-F448-8EE5-818165C6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5" y="0"/>
            <a:ext cx="5299364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2443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D3679-45E9-6456-B654-746F07F5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How can you get access to the </a:t>
            </a:r>
            <a:r>
              <a:rPr lang="en-US" sz="3700" dirty="0" err="1">
                <a:solidFill>
                  <a:srgbClr val="FFFFFF"/>
                </a:solidFill>
              </a:rPr>
              <a:t>eNBP</a:t>
            </a:r>
            <a:r>
              <a:rPr lang="en-US" sz="3700" dirty="0">
                <a:solidFill>
                  <a:srgbClr val="FFFFFF"/>
                </a:solidFill>
              </a:rPr>
              <a:t> to learn how it can be useful to your families?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8565-CF8C-73A2-9794-3B5E9B36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 give unlimited access to the 6-week program for two weeks to check it out and see how the eNBP will look, feel and work for your families</a:t>
            </a:r>
          </a:p>
          <a:p>
            <a:r>
              <a:rPr lang="en-US" sz="2000" dirty="0"/>
              <a:t>How do we do this?</a:t>
            </a:r>
          </a:p>
          <a:p>
            <a:pPr lvl="1"/>
            <a:r>
              <a:rPr lang="en-US" sz="2000" dirty="0"/>
              <a:t>Email me (Michele) at </a:t>
            </a:r>
            <a:r>
              <a:rPr lang="en-US" sz="2000" dirty="0">
                <a:hlinkClick r:id="rId2"/>
              </a:rPr>
              <a:t>michele@divorceandparenting.com</a:t>
            </a:r>
            <a:r>
              <a:rPr lang="en-US" sz="2000" dirty="0"/>
              <a:t> or call me at 480.203.7550 to request guest access</a:t>
            </a:r>
          </a:p>
          <a:p>
            <a:pPr lvl="2"/>
            <a:r>
              <a:rPr lang="en-US" dirty="0"/>
              <a:t>I will provide you with instructions to access the program via email</a:t>
            </a:r>
          </a:p>
          <a:p>
            <a:pPr lvl="1"/>
            <a:r>
              <a:rPr lang="en-US" sz="2000" dirty="0"/>
              <a:t>Irwin and I will answer any questions that you may have after reviewing the eNBP (</a:t>
            </a:r>
            <a:r>
              <a:rPr lang="en-US" sz="2000" dirty="0">
                <a:hlinkClick r:id="rId3"/>
              </a:rPr>
              <a:t>Irwin.Sandler@asu.edu</a:t>
            </a:r>
            <a:r>
              <a:rPr lang="en-US" sz="2000" dirty="0"/>
              <a:t>; </a:t>
            </a:r>
            <a:r>
              <a:rPr lang="en-US" sz="2000" dirty="0">
                <a:hlinkClick r:id="rId2"/>
              </a:rPr>
              <a:t>michele@divorceandparenting.com</a:t>
            </a:r>
            <a:r>
              <a:rPr lang="en-US" sz="2000" dirty="0"/>
              <a:t> )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421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A12B6-F9A8-3049-E72D-DD3466D1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can you refer parents to the eNBP?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3680-F2CF-4FCB-2848-BC77AD7E8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Parents who need a certificate for court compliance </a:t>
            </a:r>
            <a:r>
              <a:rPr lang="en-US" sz="1900" i="1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must</a:t>
            </a:r>
            <a:r>
              <a:rPr lang="en-US" sz="190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enroll in the </a:t>
            </a:r>
            <a:r>
              <a:rPr lang="en-US" sz="1900" i="1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6-week program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This program is completed one unit per week. The program includes instruction about and modeling of the skills, interactive exercises and practice of the skills.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Accountability for completing the program is provided by parents passing a comprehensive quiz at the end of the program demonstrating an understanding of the content of the program.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When the parent passes the quiz, they will receive a Certificate of Completion that can be presented to the court.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Parents can access the program by going to the website </a:t>
            </a:r>
            <a:r>
              <a:rPr lang="en-US" sz="1900" u="sng" dirty="0"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www.divorceandparenting.com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and simply click on the Enroll Now button at the top of the home page. This will take the parent to the choice of either the Father or the Mother 6-week program</a:t>
            </a:r>
            <a:r>
              <a:rPr lang="en-US" sz="19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77613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DD43E-68ED-4141-9F69-4F33B3D7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4AA-CB2E-410F-8156-3D379D7F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309" y="2431765"/>
            <a:ext cx="8834704" cy="3877595"/>
          </a:xfrm>
        </p:spPr>
        <p:txBody>
          <a:bodyPr anchor="ctr">
            <a:normAutofit fontScale="47500" lnSpcReduction="20000"/>
          </a:bodyPr>
          <a:lstStyle/>
          <a:p>
            <a:endParaRPr lang="en-US" sz="2900" dirty="0"/>
          </a:p>
          <a:p>
            <a:r>
              <a:rPr lang="en-US" dirty="0"/>
              <a:t>Boring, J., L., Sandler, I. N., Tein, J. Y., Horan, J. J., &amp; Velez, C. E. (2015). Children of Divorce-Coping with Divorce: A randomized control trial of an online prevention program for youth experiencing parental divorce. (2015). </a:t>
            </a:r>
            <a:r>
              <a:rPr lang="en-US" i="1" dirty="0"/>
              <a:t>Journal of Consulting and Clinical Psychology, 83</a:t>
            </a:r>
            <a:r>
              <a:rPr lang="en-US" dirty="0"/>
              <a:t>, 999-1005. </a:t>
            </a:r>
            <a:endParaRPr lang="en-US" sz="2900" dirty="0"/>
          </a:p>
          <a:p>
            <a:r>
              <a:rPr lang="en-US" sz="2900" dirty="0" err="1"/>
              <a:t>Grych</a:t>
            </a:r>
            <a:r>
              <a:rPr lang="en-US" sz="2900" dirty="0"/>
              <a:t>, J. H., </a:t>
            </a:r>
            <a:r>
              <a:rPr lang="en-US" sz="2900" dirty="0" err="1"/>
              <a:t>Seid</a:t>
            </a:r>
            <a:r>
              <a:rPr lang="en-US" sz="2900" dirty="0"/>
              <a:t>, M., &amp; Fincham, F. D. (1992). Assessing Marital Conflict from the Child's Perspective: The Children's Perception of Interparental Conflict Scale. Child Development, 63, 558-572.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r>
              <a:rPr lang="en-US" sz="2900" dirty="0"/>
              <a:t>Sandler, I., Ingram, A., Wolchik, S., Tein, J-Y. &amp; Winslow, E. (2015). Long-term effects of parenting-focused preventive interventions to promote resilience of children and adolescents. Child Development Perspectives, 9, 164-171. Doi: 10.1111/cdep.12126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Sandler, I.,  Wolchik, S.,  Mazza, G., Gunn, H., Tein, J-Y, Berkel, C., Jones, S.,  &amp; Porter, M.  (2020) Randomized Effectiveness Trial of the New Beginnings Program for Divorced Families with Children and Adolescents, Journal of Clinical Child &amp; Adolescent Psychology, 49:1, 60-78, DOI: </a:t>
            </a:r>
            <a:r>
              <a:rPr lang="en-US" sz="29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10.1080/15374416.2018.1540008</a:t>
            </a:r>
            <a:endParaRPr lang="en-US" sz="29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900" dirty="0"/>
              <a:t>Wolchik, S. A., Sandler, I. N., Tein, J.-Y., Mahrer, N. E., Millsap, R. E., Winslow, E., &amp; Reed, A. (2013). Fifteen year follow-up of a randomized trial of a preventive intervention for divorced families: Effects on mental health and substance use outcomes in young adulthood. </a:t>
            </a:r>
            <a:r>
              <a:rPr lang="en-US" sz="2900" i="1" dirty="0"/>
              <a:t>Journal of Clinical and Consulting Psychology, 81</a:t>
            </a:r>
            <a:r>
              <a:rPr lang="en-US" sz="2900" dirty="0"/>
              <a:t>,600–673. doi:10.1037/a0033235</a:t>
            </a:r>
          </a:p>
          <a:p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Wolchik, S., Sandler, I. Winslow, E., Porter, M., &amp; Tein, J-Y. (in press). </a:t>
            </a:r>
            <a:r>
              <a:rPr lang="en-US" sz="2900" dirty="0"/>
              <a:t>Effects of a Web-based Parenting After Divorce Program to Reduce Interparental Conflict, Increase Quality of Parenting and Reduce Children’s Post-Divorce Behavior Problems </a:t>
            </a:r>
          </a:p>
          <a:p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9A3A27-56F0-49C4-B037-5029A50E1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077" y="187927"/>
            <a:ext cx="9144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12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F4DF-B8EE-4831-B553-06327FB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Science and Systems as Complementary Pathways to Better Divorces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B4A00E-E540-4F41-B8F0-092BC114B175}"/>
              </a:ext>
            </a:extLst>
          </p:cNvPr>
          <p:cNvSpPr/>
          <p:nvPr/>
        </p:nvSpPr>
        <p:spPr>
          <a:xfrm>
            <a:off x="1270661" y="2398815"/>
            <a:ext cx="4096986" cy="1828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Science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b="1" dirty="0"/>
              <a:t>What factors matter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b="1" dirty="0"/>
              <a:t>Evidence that we can change what matters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6A03D7-0BAF-40A6-A0AD-98A47014865E}"/>
              </a:ext>
            </a:extLst>
          </p:cNvPr>
          <p:cNvSpPr/>
          <p:nvPr/>
        </p:nvSpPr>
        <p:spPr>
          <a:xfrm>
            <a:off x="1446812" y="4463142"/>
            <a:ext cx="4096986" cy="1828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System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b="1" dirty="0"/>
              <a:t>Non-adversarial Collaborative System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3EB49B-0EAA-4EEE-9DF3-C81AE39DEC89}"/>
              </a:ext>
            </a:extLst>
          </p:cNvPr>
          <p:cNvSpPr/>
          <p:nvPr/>
        </p:nvSpPr>
        <p:spPr>
          <a:xfrm>
            <a:off x="6648204" y="2588821"/>
            <a:ext cx="3232066" cy="2980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b="1" dirty="0">
                <a:solidFill>
                  <a:schemeClr val="tx1"/>
                </a:solidFill>
              </a:rPr>
              <a:t>Better  Divorce Outcomes for Children</a:t>
            </a:r>
          </a:p>
          <a:p>
            <a:pPr lvl="1" algn="ctr"/>
            <a:r>
              <a:rPr lang="en-US" sz="2400" b="1" dirty="0">
                <a:solidFill>
                  <a:schemeClr val="tx1"/>
                </a:solidFill>
              </a:rPr>
              <a:t>and Parents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3776E9D-033B-4AFE-8294-4BDF89B50CDB}"/>
              </a:ext>
            </a:extLst>
          </p:cNvPr>
          <p:cNvSpPr/>
          <p:nvPr/>
        </p:nvSpPr>
        <p:spPr>
          <a:xfrm rot="1112652">
            <a:off x="5357845" y="3489038"/>
            <a:ext cx="13559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8D82E71-0E40-4F83-AD61-22F5D95A70C2}"/>
              </a:ext>
            </a:extLst>
          </p:cNvPr>
          <p:cNvSpPr/>
          <p:nvPr/>
        </p:nvSpPr>
        <p:spPr>
          <a:xfrm rot="20494781">
            <a:off x="5537931" y="4767970"/>
            <a:ext cx="13177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AFD2B-23C1-4434-A5D3-0B13A7C5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25" y="1365448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</a:rPr>
              <a:t>Scientific  Pathway 1: Understanding “What Matters” will lead to better divorces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2752-4A87-49C5-8D56-5DAA56A3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Based on the belief that if we only “understood” what matters we would naturally improve divorce outcomes for children</a:t>
            </a:r>
          </a:p>
          <a:p>
            <a:r>
              <a:rPr lang="en-US" sz="2400" b="1" dirty="0"/>
              <a:t>40 years of research (Sandler, Wolchik, Porter, Braver, </a:t>
            </a:r>
            <a:r>
              <a:rPr lang="en-US" sz="2400" b="1" dirty="0" err="1"/>
              <a:t>Cookston</a:t>
            </a:r>
            <a:r>
              <a:rPr lang="en-US" sz="2400" b="1" dirty="0"/>
              <a:t> et al.) identified multiple things that matter for child outcomes</a:t>
            </a:r>
          </a:p>
          <a:p>
            <a:pPr lvl="1"/>
            <a:r>
              <a:rPr lang="en-US" b="1" dirty="0"/>
              <a:t>Stressors of divorce</a:t>
            </a:r>
          </a:p>
          <a:p>
            <a:pPr lvl="1"/>
            <a:r>
              <a:rPr lang="en-US" b="1" dirty="0"/>
              <a:t>Father involvement </a:t>
            </a:r>
          </a:p>
          <a:p>
            <a:pPr lvl="1"/>
            <a:r>
              <a:rPr lang="en-US" b="1" dirty="0"/>
              <a:t>Quality of post-divorce parenting by fathers and mothers</a:t>
            </a:r>
          </a:p>
          <a:p>
            <a:pPr lvl="1"/>
            <a:r>
              <a:rPr lang="en-US" b="1" dirty="0"/>
              <a:t>Interparental conflict</a:t>
            </a:r>
          </a:p>
          <a:p>
            <a:pPr lvl="1"/>
            <a:r>
              <a:rPr lang="en-US" b="1" dirty="0"/>
              <a:t>Combination of interparental conflict and quality of parenting</a:t>
            </a:r>
          </a:p>
          <a:p>
            <a:pPr lvl="1"/>
            <a:r>
              <a:rPr lang="en-US" b="1" dirty="0"/>
              <a:t>We learned A LOT – OVER 100 SCIENTIFIC PUBLICATIONS!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83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8D5CF-36B8-445E-B635-1A2701BF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Scientific Pathway 2: Scientifically Development of Programs to Improve “What Matters” will lead to better divorces 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2BA7-BC18-4D8E-97FD-F27C3EA3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600" b="1" dirty="0"/>
              <a:t>Based on the belief that if we have evidence that we improve what matters it will lead to better divorces</a:t>
            </a:r>
          </a:p>
          <a:p>
            <a:r>
              <a:rPr lang="en-US" sz="2600" b="1" dirty="0"/>
              <a:t>What we have learned </a:t>
            </a:r>
          </a:p>
          <a:p>
            <a:pPr lvl="1"/>
            <a:r>
              <a:rPr lang="en-US" sz="2600" b="1" dirty="0"/>
              <a:t>Scientific evidence that a program that changes “what matters most” does indeed significantly improve the long-term well-being of children following divorce</a:t>
            </a:r>
          </a:p>
          <a:p>
            <a:pPr lvl="1"/>
            <a:r>
              <a:rPr lang="en-US" sz="2600" b="1" dirty="0"/>
              <a:t>Scientific evidence that the program can be made feasible, acceptable and cheap</a:t>
            </a:r>
          </a:p>
          <a:p>
            <a:pPr lvl="1"/>
            <a:r>
              <a:rPr lang="en-US" sz="2600" b="1" dirty="0"/>
              <a:t>But – “If we build it the DO NOT COME”</a:t>
            </a:r>
          </a:p>
          <a:p>
            <a:r>
              <a:rPr lang="en-US" sz="2600" b="1" dirty="0"/>
              <a:t>Need to collaborate with systems to translate science into actual impact on divorced families in the real world</a:t>
            </a:r>
          </a:p>
          <a:p>
            <a:pPr lvl="1"/>
            <a:r>
              <a:rPr lang="en-US" sz="2600" b="1" dirty="0"/>
              <a:t>Opportunity – collaboration with better divorce systems (Collaborative Law) to have actual impact on divorcing families in the “real world”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3977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D1C87-BB6C-4A09-9DDF-EBC5A1FC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" y="1153571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Our Research Journey to an On-line Evidence Based New Beginnings Program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7999-9906-460D-A924-94A3E7BFE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New Beginnings Program (NBP): In-Person Group Program for Divorced/Separated Parents</a:t>
            </a:r>
          </a:p>
          <a:p>
            <a:r>
              <a:rPr lang="en-US" dirty="0"/>
              <a:t>10 group session + Phone check-in</a:t>
            </a:r>
          </a:p>
          <a:p>
            <a:r>
              <a:rPr lang="en-US" dirty="0"/>
              <a:t>Most extensively evaluated program for divorced families supported by grants from National Institute of Health</a:t>
            </a:r>
          </a:p>
          <a:p>
            <a:r>
              <a:rPr lang="en-US" dirty="0"/>
              <a:t>Tested in 3 randomized trials over 30 years Demonstrated to have multiple long-term benefits for children up to 15 years later </a:t>
            </a:r>
          </a:p>
          <a:p>
            <a:r>
              <a:rPr lang="en-US" dirty="0"/>
              <a:t>Tested in 4 counties in Arizona in collaboration with family courts and community providers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B1BD659-56EF-0342-80C4-4CECFAFF2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59" y="129036"/>
            <a:ext cx="1240308" cy="7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8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B7EFC-1885-4B38-9D1A-0198541D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Parenting Skills Taught in NBP to Improve “What Matters”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724D501-91AF-43F4-83B0-1333CB8BE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817363"/>
              </p:ext>
            </p:extLst>
          </p:nvPr>
        </p:nvGraphicFramePr>
        <p:xfrm>
          <a:off x="5042848" y="862783"/>
          <a:ext cx="6489511" cy="560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182">
                  <a:extLst>
                    <a:ext uri="{9D8B030D-6E8A-4147-A177-3AD203B41FA5}">
                      <a16:colId xmlns:a16="http://schemas.microsoft.com/office/drawing/2014/main" val="1398511806"/>
                    </a:ext>
                  </a:extLst>
                </a:gridCol>
                <a:gridCol w="3753329">
                  <a:extLst>
                    <a:ext uri="{9D8B030D-6E8A-4147-A177-3AD203B41FA5}">
                      <a16:colId xmlns:a16="http://schemas.microsoft.com/office/drawing/2014/main" val="2931299370"/>
                    </a:ext>
                  </a:extLst>
                </a:gridCol>
              </a:tblGrid>
              <a:tr h="444182"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104012" marR="104012" marT="52007" marB="520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Parenting Tools</a:t>
                      </a:r>
                    </a:p>
                  </a:txBody>
                  <a:tcPr marL="104012" marR="104012" marT="52007" marB="52007"/>
                </a:tc>
                <a:extLst>
                  <a:ext uri="{0D108BD9-81ED-4DB2-BD59-A6C34878D82A}">
                    <a16:rowId xmlns:a16="http://schemas.microsoft.com/office/drawing/2014/main" val="1303344149"/>
                  </a:ext>
                </a:extLst>
              </a:tr>
              <a:tr h="1355343">
                <a:tc>
                  <a:txBody>
                    <a:bodyPr/>
                    <a:lstStyle/>
                    <a:p>
                      <a:r>
                        <a:rPr lang="en-US" sz="2400" b="1" dirty="0"/>
                        <a:t>Improve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Parent-Child Relationship Quality</a:t>
                      </a:r>
                    </a:p>
                  </a:txBody>
                  <a:tcPr marL="104382" marR="104382" marT="52192" marB="52192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Family Fun Time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One-on-One Time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Catch ‘em Doing Good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Active Listening</a:t>
                      </a:r>
                    </a:p>
                  </a:txBody>
                  <a:tcPr marL="104382" marR="104382" marT="52192" marB="52192"/>
                </a:tc>
                <a:extLst>
                  <a:ext uri="{0D108BD9-81ED-4DB2-BD59-A6C34878D82A}">
                    <a16:rowId xmlns:a16="http://schemas.microsoft.com/office/drawing/2014/main" val="713440213"/>
                  </a:ext>
                </a:extLst>
              </a:tr>
              <a:tr h="1355343">
                <a:tc>
                  <a:txBody>
                    <a:bodyPr/>
                    <a:lstStyle/>
                    <a:p>
                      <a:r>
                        <a:rPr lang="en-US" sz="2400" b="1" dirty="0"/>
                        <a:t>Improve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Effective Discipline</a:t>
                      </a:r>
                    </a:p>
                  </a:txBody>
                  <a:tcPr marL="104382" marR="104382" marT="52192" marB="52192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Clear and appropriate rules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Consistent and contingent consequences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Catch ‘em Doing Good</a:t>
                      </a:r>
                    </a:p>
                  </a:txBody>
                  <a:tcPr marL="104382" marR="104382" marT="52192" marB="52192"/>
                </a:tc>
                <a:extLst>
                  <a:ext uri="{0D108BD9-81ED-4DB2-BD59-A6C34878D82A}">
                    <a16:rowId xmlns:a16="http://schemas.microsoft.com/office/drawing/2014/main" val="2432235138"/>
                  </a:ext>
                </a:extLst>
              </a:tr>
              <a:tr h="1659064">
                <a:tc>
                  <a:txBody>
                    <a:bodyPr/>
                    <a:lstStyle/>
                    <a:p>
                      <a:r>
                        <a:rPr lang="en-US" sz="2400" b="1" dirty="0"/>
                        <a:t>Reduce</a:t>
                      </a:r>
                      <a:r>
                        <a:rPr lang="en-US" sz="2400" dirty="0"/>
                        <a:t> Interparental Conflict</a:t>
                      </a:r>
                    </a:p>
                  </a:txBody>
                  <a:tcPr marL="104382" marR="104382" marT="52192" marB="52192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Anger management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Self-talk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Adult ears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Respectful requests</a:t>
                      </a:r>
                    </a:p>
                  </a:txBody>
                  <a:tcPr marL="104382" marR="104382" marT="52192" marB="52192"/>
                </a:tc>
                <a:extLst>
                  <a:ext uri="{0D108BD9-81ED-4DB2-BD59-A6C34878D82A}">
                    <a16:rowId xmlns:a16="http://schemas.microsoft.com/office/drawing/2014/main" val="2429019516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942D4C1B-F5CF-2359-AE2F-3EED03925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58" y="116012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6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 of Second Trial: Post-test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6-01-28 at 4.31.1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38" y="1070846"/>
            <a:ext cx="5664133" cy="403569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8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9EEDFF-E1AC-46ED-B537-B78D798CA6FC}"/>
              </a:ext>
            </a:extLst>
          </p:cNvPr>
          <p:cNvSpPr txBox="1"/>
          <p:nvPr/>
        </p:nvSpPr>
        <p:spPr>
          <a:xfrm>
            <a:off x="7149289" y="5310101"/>
            <a:ext cx="37453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But no effect to reduce interparental conflict</a:t>
            </a:r>
          </a:p>
        </p:txBody>
      </p:sp>
    </p:spTree>
    <p:extLst>
      <p:ext uri="{BB962C8B-B14F-4D97-AF65-F5344CB8AC3E}">
        <p14:creationId xmlns:p14="http://schemas.microsoft.com/office/powerpoint/2010/main" val="259814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2712</Words>
  <Application>Microsoft Office PowerPoint</Application>
  <PresentationFormat>Widescreen</PresentationFormat>
  <Paragraphs>342</Paragraphs>
  <Slides>38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Wingdings</vt:lpstr>
      <vt:lpstr>Office Theme</vt:lpstr>
      <vt:lpstr>Can an online program be a critical resource for collaborative divorces?</vt:lpstr>
      <vt:lpstr>Team of Collaborators and  Support of the Eunice Kennedy Shriver National Institute of Child Health and Human Development (NICHD R01HD094334)</vt:lpstr>
      <vt:lpstr>Presentation Overview</vt:lpstr>
      <vt:lpstr>Science and Systems as Complementary Pathways to Better Divorces</vt:lpstr>
      <vt:lpstr>Scientific  Pathway 1: Understanding “What Matters” will lead to better divorces</vt:lpstr>
      <vt:lpstr>Scientific Pathway 2: Scientifically Development of Programs to Improve “What Matters” will lead to better divorces  </vt:lpstr>
      <vt:lpstr>Our Research Journey to an On-line Evidence Based New Beginnings Program</vt:lpstr>
      <vt:lpstr>Parenting Skills Taught in NBP to Improve “What Matters”</vt:lpstr>
      <vt:lpstr>Results of Second Trial: Post-test</vt:lpstr>
      <vt:lpstr>6 and 15-year Follow-up Results (age 24-27)</vt:lpstr>
      <vt:lpstr>PowerPoint Presentation</vt:lpstr>
      <vt:lpstr>Although NBP is Highly Effective: Many Barriers to Use By Divorced/Separated Parents</vt:lpstr>
      <vt:lpstr>Goal of Online eNBP To deliver all components of in-person NBP in a easily accessible and inexpensive format</vt:lpstr>
      <vt:lpstr>Skills for Each Component</vt:lpstr>
      <vt:lpstr> How We Teach Online</vt:lpstr>
      <vt:lpstr>Example of eNBP Component: Skills to Reduce Interparental Conflict</vt:lpstr>
      <vt:lpstr>Parents learn skills they can control to protect their children from conflict:  Their “Protective Shield”   </vt:lpstr>
      <vt:lpstr>PowerPoint Presentation</vt:lpstr>
      <vt:lpstr>Reducing Interparental Conflict: Watch Teaching and Modeling </vt:lpstr>
      <vt:lpstr>Reducing Escalation of conflict by  “Turning Down the Heat”</vt:lpstr>
      <vt:lpstr>Can eNBP Obtain Comparable Benefits to In-Person NBP?   Evaluation Using a Randomized Controlled Trial (RCT) Wolchik et al., (2022), Family Court Review </vt:lpstr>
      <vt:lpstr>Characteristics of the Sample</vt:lpstr>
      <vt:lpstr>Characteristics of the Sample</vt:lpstr>
      <vt:lpstr>PowerPoint Presentation</vt:lpstr>
      <vt:lpstr>Attendance: Comparison of eNBP with In-Person NBP</vt:lpstr>
      <vt:lpstr>Effects to Reduce Interparental Conflict </vt:lpstr>
      <vt:lpstr>Effects to Strengthen Quality of Parenting</vt:lpstr>
      <vt:lpstr>Effects to Reduce Child Mental Health Problems</vt:lpstr>
      <vt:lpstr>Comparison of eNBP with In- Person NBP</vt:lpstr>
      <vt:lpstr>Acceptability to the Public: Parents Seem to Really Like eNBP:  What did you like best about the program?</vt:lpstr>
      <vt:lpstr>What would you change about the program?</vt:lpstr>
      <vt:lpstr>Limitations of the RCT of eNew Beginnings</vt:lpstr>
      <vt:lpstr>Summary of the Scientific Evidence</vt:lpstr>
      <vt:lpstr>Topic for Discussion: How can we (eNBP) collaborate with you?</vt:lpstr>
      <vt:lpstr>PowerPoint Presentation</vt:lpstr>
      <vt:lpstr>How can you get access to the eNBP to learn how it can be useful to your families?</vt:lpstr>
      <vt:lpstr>How can you refer parents to the eNBP?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eNew Beginnings: An Online Program for Divorced/Separated Parents</dc:title>
  <dc:creator>Irwin Sandler</dc:creator>
  <cp:lastModifiedBy>Sharlene Wolchik</cp:lastModifiedBy>
  <cp:revision>15</cp:revision>
  <dcterms:created xsi:type="dcterms:W3CDTF">2022-11-16T14:52:13Z</dcterms:created>
  <dcterms:modified xsi:type="dcterms:W3CDTF">2022-12-09T16:20:46Z</dcterms:modified>
</cp:coreProperties>
</file>